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1"/>
  </p:notesMasterIdLst>
  <p:sldIdLst>
    <p:sldId id="256" r:id="rId2"/>
    <p:sldId id="257" r:id="rId3"/>
    <p:sldId id="581" r:id="rId4"/>
    <p:sldId id="582" r:id="rId5"/>
    <p:sldId id="583" r:id="rId6"/>
    <p:sldId id="584" r:id="rId7"/>
    <p:sldId id="585" r:id="rId8"/>
    <p:sldId id="586" r:id="rId9"/>
    <p:sldId id="266" r:id="rId10"/>
    <p:sldId id="587" r:id="rId11"/>
    <p:sldId id="588" r:id="rId12"/>
    <p:sldId id="589" r:id="rId13"/>
    <p:sldId id="590" r:id="rId14"/>
    <p:sldId id="591" r:id="rId15"/>
    <p:sldId id="273" r:id="rId16"/>
    <p:sldId id="592" r:id="rId17"/>
    <p:sldId id="593" r:id="rId18"/>
    <p:sldId id="594" r:id="rId19"/>
    <p:sldId id="595" r:id="rId20"/>
    <p:sldId id="596" r:id="rId21"/>
    <p:sldId id="597" r:id="rId22"/>
    <p:sldId id="598" r:id="rId23"/>
    <p:sldId id="599" r:id="rId24"/>
    <p:sldId id="600" r:id="rId25"/>
    <p:sldId id="601" r:id="rId26"/>
    <p:sldId id="285" r:id="rId27"/>
    <p:sldId id="436" r:id="rId28"/>
    <p:sldId id="437" r:id="rId29"/>
    <p:sldId id="602" r:id="rId30"/>
    <p:sldId id="603" r:id="rId31"/>
    <p:sldId id="604" r:id="rId32"/>
    <p:sldId id="291" r:id="rId33"/>
    <p:sldId id="512" r:id="rId34"/>
    <p:sldId id="475" r:id="rId35"/>
    <p:sldId id="294" r:id="rId36"/>
    <p:sldId id="295" r:id="rId37"/>
    <p:sldId id="505" r:id="rId38"/>
    <p:sldId id="304" r:id="rId39"/>
    <p:sldId id="610" r:id="rId40"/>
    <p:sldId id="611" r:id="rId41"/>
    <p:sldId id="612" r:id="rId42"/>
    <p:sldId id="613" r:id="rId43"/>
    <p:sldId id="614" r:id="rId44"/>
    <p:sldId id="615" r:id="rId45"/>
    <p:sldId id="311" r:id="rId46"/>
    <p:sldId id="499" r:id="rId47"/>
    <p:sldId id="535" r:id="rId48"/>
    <p:sldId id="548" r:id="rId49"/>
    <p:sldId id="565" r:id="rId50"/>
    <p:sldId id="567" r:id="rId51"/>
    <p:sldId id="322" r:id="rId52"/>
    <p:sldId id="323" r:id="rId53"/>
    <p:sldId id="536" r:id="rId54"/>
    <p:sldId id="324" r:id="rId55"/>
    <p:sldId id="504" r:id="rId56"/>
    <p:sldId id="506" r:id="rId57"/>
    <p:sldId id="507" r:id="rId58"/>
    <p:sldId id="509" r:id="rId59"/>
    <p:sldId id="519" r:id="rId60"/>
    <p:sldId id="527" r:id="rId61"/>
    <p:sldId id="546" r:id="rId62"/>
    <p:sldId id="549" r:id="rId63"/>
    <p:sldId id="561" r:id="rId64"/>
    <p:sldId id="570" r:id="rId65"/>
    <p:sldId id="576" r:id="rId66"/>
    <p:sldId id="577" r:id="rId67"/>
    <p:sldId id="578" r:id="rId68"/>
    <p:sldId id="334" r:id="rId69"/>
    <p:sldId id="500" r:id="rId70"/>
    <p:sldId id="502" r:id="rId71"/>
    <p:sldId id="501" r:id="rId72"/>
    <p:sldId id="510" r:id="rId73"/>
    <p:sldId id="511" r:id="rId74"/>
    <p:sldId id="516" r:id="rId75"/>
    <p:sldId id="526" r:id="rId76"/>
    <p:sldId id="530" r:id="rId77"/>
    <p:sldId id="532" r:id="rId78"/>
    <p:sldId id="538" r:id="rId79"/>
    <p:sldId id="537" r:id="rId80"/>
    <p:sldId id="545" r:id="rId81"/>
    <p:sldId id="547" r:id="rId82"/>
    <p:sldId id="551" r:id="rId83"/>
    <p:sldId id="552" r:id="rId84"/>
    <p:sldId id="553" r:id="rId85"/>
    <p:sldId id="558" r:id="rId86"/>
    <p:sldId id="559" r:id="rId87"/>
    <p:sldId id="566" r:id="rId88"/>
    <p:sldId id="572" r:id="rId89"/>
    <p:sldId id="573" r:id="rId90"/>
    <p:sldId id="574" r:id="rId91"/>
    <p:sldId id="575" r:id="rId92"/>
    <p:sldId id="396" r:id="rId93"/>
    <p:sldId id="497" r:id="rId94"/>
    <p:sldId id="498" r:id="rId95"/>
    <p:sldId id="550" r:id="rId96"/>
    <p:sldId id="555" r:id="rId97"/>
    <p:sldId id="556" r:id="rId98"/>
    <p:sldId id="455" r:id="rId99"/>
    <p:sldId id="580" r:id="rId100"/>
    <p:sldId id="518" r:id="rId101"/>
    <p:sldId id="540" r:id="rId102"/>
    <p:sldId id="541" r:id="rId103"/>
    <p:sldId id="542" r:id="rId104"/>
    <p:sldId id="460" r:id="rId105"/>
    <p:sldId id="407" r:id="rId106"/>
    <p:sldId id="503" r:id="rId107"/>
    <p:sldId id="514" r:id="rId108"/>
    <p:sldId id="525" r:id="rId109"/>
    <p:sldId id="528" r:id="rId110"/>
    <p:sldId id="531" r:id="rId111"/>
    <p:sldId id="533" r:id="rId112"/>
    <p:sldId id="539" r:id="rId113"/>
    <p:sldId id="543" r:id="rId114"/>
    <p:sldId id="544" r:id="rId115"/>
    <p:sldId id="554" r:id="rId116"/>
    <p:sldId id="607" r:id="rId117"/>
    <p:sldId id="608" r:id="rId118"/>
    <p:sldId id="609" r:id="rId119"/>
    <p:sldId id="557" r:id="rId120"/>
    <p:sldId id="560" r:id="rId121"/>
    <p:sldId id="562" r:id="rId122"/>
    <p:sldId id="563" r:id="rId123"/>
    <p:sldId id="564" r:id="rId124"/>
    <p:sldId id="568" r:id="rId125"/>
    <p:sldId id="569" r:id="rId126"/>
    <p:sldId id="571" r:id="rId127"/>
    <p:sldId id="579" r:id="rId128"/>
    <p:sldId id="419" r:id="rId129"/>
    <p:sldId id="515" r:id="rId130"/>
    <p:sldId id="517" r:id="rId131"/>
    <p:sldId id="520" r:id="rId132"/>
    <p:sldId id="521" r:id="rId133"/>
    <p:sldId id="522" r:id="rId134"/>
    <p:sldId id="523" r:id="rId135"/>
    <p:sldId id="524" r:id="rId136"/>
    <p:sldId id="534" r:id="rId137"/>
    <p:sldId id="605" r:id="rId138"/>
    <p:sldId id="606" r:id="rId139"/>
    <p:sldId id="434" r:id="rId140"/>
  </p:sldIdLst>
  <p:sldSz cx="9144000" cy="6858000" type="screen4x3"/>
  <p:notesSz cx="6784975" cy="9906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2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rge\Downloads\Alia&#287;a%20Ticaret%20Odas&#305;.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rge\Downloads\Alia&#287;a%20Ticaret%20Odas&#305;.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rge\Downloads\Alia&#287;a%20Ticaret%20Odas&#305;.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rge\Downloads\Alia&#287;a%20Ticaret%20Odas&#305;.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rge\Downloads\Alia&#287;a%20Ticaret%20Odas&#305;.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b="1"/>
            </a:pPr>
            <a:r>
              <a:rPr lang="tr-TR" b="1" dirty="0"/>
              <a:t>Gazete, Dergi, </a:t>
            </a:r>
            <a:r>
              <a:rPr lang="tr-TR" b="1" dirty="0" err="1"/>
              <a:t>Tv</a:t>
            </a:r>
            <a:r>
              <a:rPr lang="tr-TR" b="1" dirty="0"/>
              <a:t> ve İnternet Toplam Haber Sayısı</a:t>
            </a:r>
          </a:p>
        </c:rich>
      </c:tx>
      <c:layout/>
      <c:overlay val="0"/>
    </c:title>
    <c:autoTitleDeleted val="0"/>
    <c:plotArea>
      <c:layout/>
      <c:barChart>
        <c:barDir val="bar"/>
        <c:grouping val="clustered"/>
        <c:varyColors val="0"/>
        <c:ser>
          <c:idx val="0"/>
          <c:order val="0"/>
          <c:tx>
            <c:strRef>
              <c:f>'Basın Yansıma'!$C$4</c:f>
              <c:strCache>
                <c:ptCount val="1"/>
                <c:pt idx="0">
                  <c:v>Haber Adet</c:v>
                </c:pt>
              </c:strCache>
            </c:strRef>
          </c:tx>
          <c:invertIfNegative val="0"/>
          <c:dLbls>
            <c:dLbl>
              <c:idx val="0"/>
              <c:layout/>
              <c:tx>
                <c:rich>
                  <a:bodyPr/>
                  <a:lstStyle/>
                  <a:p>
                    <a:r>
                      <a:rPr lang="en-US" dirty="0" smtClean="0"/>
                      <a:t>3.009</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5BD-4934-AB4E-84E6DB101372}"/>
                </c:ext>
              </c:extLst>
            </c:dLbl>
            <c:spPr>
              <a:noFill/>
              <a:ln w="25400">
                <a:noFill/>
              </a:ln>
            </c:spPr>
            <c:txPr>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'Basın Yansıma'!$A$5</c:f>
              <c:strCache>
                <c:ptCount val="1"/>
                <c:pt idx="0">
                  <c:v>ALİAĞA TİCARET ODASI</c:v>
                </c:pt>
              </c:strCache>
            </c:strRef>
          </c:cat>
          <c:val>
            <c:numRef>
              <c:f>'Basın Yansıma'!$C$5</c:f>
              <c:numCache>
                <c:formatCode>#,##0;[Red]#,##0</c:formatCode>
                <c:ptCount val="1"/>
                <c:pt idx="0">
                  <c:v>3001</c:v>
                </c:pt>
              </c:numCache>
            </c:numRef>
          </c:val>
          <c:extLst>
            <c:ext xmlns:c16="http://schemas.microsoft.com/office/drawing/2014/chart" uri="{C3380CC4-5D6E-409C-BE32-E72D297353CC}">
              <c16:uniqueId val="{00000001-85BD-4934-AB4E-84E6DB101372}"/>
            </c:ext>
          </c:extLst>
        </c:ser>
        <c:dLbls>
          <c:showLegendKey val="0"/>
          <c:showVal val="0"/>
          <c:showCatName val="0"/>
          <c:showSerName val="0"/>
          <c:showPercent val="0"/>
          <c:showBubbleSize val="0"/>
        </c:dLbls>
        <c:gapWidth val="150"/>
        <c:axId val="83228160"/>
        <c:axId val="83229696"/>
      </c:barChart>
      <c:catAx>
        <c:axId val="83228160"/>
        <c:scaling>
          <c:orientation val="maxMin"/>
        </c:scaling>
        <c:delete val="1"/>
        <c:axPos val="l"/>
        <c:numFmt formatCode="General" sourceLinked="1"/>
        <c:majorTickMark val="out"/>
        <c:minorTickMark val="none"/>
        <c:tickLblPos val="none"/>
        <c:crossAx val="83229696"/>
        <c:crosses val="autoZero"/>
        <c:auto val="0"/>
        <c:lblAlgn val="ctr"/>
        <c:lblOffset val="100"/>
        <c:noMultiLvlLbl val="0"/>
      </c:catAx>
      <c:valAx>
        <c:axId val="83229696"/>
        <c:scaling>
          <c:orientation val="minMax"/>
        </c:scaling>
        <c:delete val="0"/>
        <c:axPos val="t"/>
        <c:numFmt formatCode="#,##0;[Red]#,##0" sourceLinked="1"/>
        <c:majorTickMark val="out"/>
        <c:minorTickMark val="none"/>
        <c:tickLblPos val="nextTo"/>
        <c:txPr>
          <a:bodyPr rot="0" vert="horz"/>
          <a:lstStyle/>
          <a:p>
            <a:pPr>
              <a:defRPr/>
            </a:pPr>
            <a:endParaRPr lang="tr-TR"/>
          </a:p>
        </c:txPr>
        <c:crossAx val="83228160"/>
        <c:crosses val="autoZero"/>
        <c:crossBetween val="between"/>
      </c:valAx>
      <c:spPr>
        <a:noFill/>
        <a:ln w="25400">
          <a:noFill/>
        </a:ln>
      </c:spPr>
    </c:plotArea>
    <c:plotVisOnly val="1"/>
    <c:dispBlanksAs val="gap"/>
    <c:showDLblsOverMax val="0"/>
  </c:chart>
  <c:spPr>
    <a:solidFill>
      <a:srgbClr val="FAFBFC"/>
    </a:solidFill>
    <a:ln w="12700">
      <a:solidFill>
        <a:sysClr val="windowText" lastClr="000000"/>
      </a:solidFill>
    </a:ln>
  </c:spPr>
  <c:txPr>
    <a:bodyPr/>
    <a:lstStyle/>
    <a:p>
      <a:pPr>
        <a:defRPr sz="1000" b="0" i="0" u="none" strike="noStrike" baseline="0">
          <a:solidFill>
            <a:srgbClr val="000000"/>
          </a:solidFill>
          <a:latin typeface="Calibri"/>
          <a:ea typeface="Calibri"/>
          <a:cs typeface="Calibri"/>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b="1"/>
            </a:pPr>
            <a:r>
              <a:rPr lang="tr-TR" b="1"/>
              <a:t>Tiraj Grafiği</a:t>
            </a:r>
          </a:p>
        </c:rich>
      </c:tx>
      <c:layout/>
      <c:overlay val="0"/>
    </c:title>
    <c:autoTitleDeleted val="0"/>
    <c:plotArea>
      <c:layout/>
      <c:barChart>
        <c:barDir val="bar"/>
        <c:grouping val="clustered"/>
        <c:varyColors val="0"/>
        <c:ser>
          <c:idx val="1"/>
          <c:order val="0"/>
          <c:tx>
            <c:strRef>
              <c:f>'Basın Yansıma'!$CF$4</c:f>
              <c:strCache>
                <c:ptCount val="1"/>
              </c:strCache>
            </c:strRef>
          </c:tx>
          <c:invertIfNegative val="0"/>
          <c:dLbls>
            <c:spPr>
              <a:noFill/>
              <a:ln w="25400">
                <a:noFill/>
              </a:ln>
            </c:spPr>
            <c:txPr>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'Basın Yansıma'!$A$5</c:f>
              <c:strCache>
                <c:ptCount val="1"/>
                <c:pt idx="0">
                  <c:v>ALİAĞA TİCARET ODASI</c:v>
                </c:pt>
              </c:strCache>
            </c:strRef>
          </c:cat>
          <c:val>
            <c:numRef>
              <c:f>'Basın Yansıma'!$F$5</c:f>
              <c:numCache>
                <c:formatCode>#,##0;[Red]#,##0</c:formatCode>
                <c:ptCount val="1"/>
                <c:pt idx="0">
                  <c:v>9737215</c:v>
                </c:pt>
              </c:numCache>
            </c:numRef>
          </c:val>
          <c:extLst>
            <c:ext xmlns:c16="http://schemas.microsoft.com/office/drawing/2014/chart" uri="{C3380CC4-5D6E-409C-BE32-E72D297353CC}">
              <c16:uniqueId val="{00000000-C540-42C5-B39B-73EBE0FFEA94}"/>
            </c:ext>
          </c:extLst>
        </c:ser>
        <c:dLbls>
          <c:showLegendKey val="0"/>
          <c:showVal val="0"/>
          <c:showCatName val="0"/>
          <c:showSerName val="0"/>
          <c:showPercent val="0"/>
          <c:showBubbleSize val="0"/>
        </c:dLbls>
        <c:gapWidth val="150"/>
        <c:axId val="86329984"/>
        <c:axId val="86364544"/>
      </c:barChart>
      <c:catAx>
        <c:axId val="86329984"/>
        <c:scaling>
          <c:orientation val="maxMin"/>
        </c:scaling>
        <c:delete val="1"/>
        <c:axPos val="l"/>
        <c:numFmt formatCode="General" sourceLinked="1"/>
        <c:majorTickMark val="out"/>
        <c:minorTickMark val="none"/>
        <c:tickLblPos val="none"/>
        <c:crossAx val="86364544"/>
        <c:crosses val="autoZero"/>
        <c:auto val="0"/>
        <c:lblAlgn val="ctr"/>
        <c:lblOffset val="100"/>
        <c:noMultiLvlLbl val="0"/>
      </c:catAx>
      <c:valAx>
        <c:axId val="86364544"/>
        <c:scaling>
          <c:orientation val="minMax"/>
        </c:scaling>
        <c:delete val="0"/>
        <c:axPos val="t"/>
        <c:numFmt formatCode="#,##0;[Red]#,##0" sourceLinked="1"/>
        <c:majorTickMark val="out"/>
        <c:minorTickMark val="none"/>
        <c:tickLblPos val="nextTo"/>
        <c:txPr>
          <a:bodyPr rot="0" vert="horz"/>
          <a:lstStyle/>
          <a:p>
            <a:pPr>
              <a:defRPr/>
            </a:pPr>
            <a:endParaRPr lang="tr-TR"/>
          </a:p>
        </c:txPr>
        <c:crossAx val="86329984"/>
        <c:crosses val="autoZero"/>
        <c:crossBetween val="between"/>
      </c:valAx>
      <c:spPr>
        <a:noFill/>
        <a:ln w="25400">
          <a:noFill/>
        </a:ln>
      </c:spPr>
    </c:plotArea>
    <c:plotVisOnly val="1"/>
    <c:dispBlanksAs val="gap"/>
    <c:showDLblsOverMax val="0"/>
  </c:chart>
  <c:spPr>
    <a:solidFill>
      <a:srgbClr val="FAFBFC"/>
    </a:solidFill>
    <a:ln w="12700">
      <a:solidFill>
        <a:sysClr val="windowText" lastClr="000000"/>
      </a:solidFill>
    </a:ln>
  </c:spPr>
  <c:txPr>
    <a:bodyPr/>
    <a:lstStyle/>
    <a:p>
      <a:pPr>
        <a:defRPr sz="1000" b="0" i="0" u="none" strike="noStrike" baseline="0">
          <a:solidFill>
            <a:srgbClr val="000000"/>
          </a:solidFill>
          <a:latin typeface="Calibri"/>
          <a:ea typeface="Calibri"/>
          <a:cs typeface="Calibri"/>
        </a:defRPr>
      </a:pPr>
      <a:endParaRPr lang="tr-T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b="1"/>
            </a:pPr>
            <a:r>
              <a:rPr lang="tr-TR" b="1"/>
              <a:t>Haberlerin Kapladığı Santim&amp;Sütun Çizelgesi (cm)</a:t>
            </a:r>
          </a:p>
        </c:rich>
      </c:tx>
      <c:layout/>
      <c:overlay val="0"/>
    </c:title>
    <c:autoTitleDeleted val="0"/>
    <c:plotArea>
      <c:layout/>
      <c:barChart>
        <c:barDir val="bar"/>
        <c:grouping val="clustered"/>
        <c:varyColors val="0"/>
        <c:ser>
          <c:idx val="2"/>
          <c:order val="0"/>
          <c:tx>
            <c:strRef>
              <c:f>'Basın Yansıma'!$I$4</c:f>
              <c:strCache>
                <c:ptCount val="1"/>
                <c:pt idx="0">
                  <c:v>St x Cm</c:v>
                </c:pt>
              </c:strCache>
            </c:strRef>
          </c:tx>
          <c:invertIfNegative val="0"/>
          <c:dLbls>
            <c:dLbl>
              <c:idx val="0"/>
              <c:layout/>
              <c:tx>
                <c:rich>
                  <a:bodyPr/>
                  <a:lstStyle/>
                  <a:p>
                    <a:r>
                      <a:rPr lang="en-US" b="1" dirty="0" smtClean="0"/>
                      <a:t>7</a:t>
                    </a:r>
                    <a:r>
                      <a:rPr lang="en-US" dirty="0" smtClean="0"/>
                      <a:t>3.923 </a:t>
                    </a:r>
                    <a:r>
                      <a:rPr lang="en-US" dirty="0"/>
                      <a:t>cm</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DBC-4897-9AAA-492DCC790FFB}"/>
                </c:ext>
              </c:extLst>
            </c:dLbl>
            <c:spPr>
              <a:noFill/>
              <a:ln w="25400">
                <a:noFill/>
              </a:ln>
            </c:spPr>
            <c:txPr>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'Basın Yansıma'!$A$5</c:f>
              <c:strCache>
                <c:ptCount val="1"/>
                <c:pt idx="0">
                  <c:v>ALİAĞA TİCARET ODASI</c:v>
                </c:pt>
              </c:strCache>
            </c:strRef>
          </c:cat>
          <c:val>
            <c:numRef>
              <c:f>'Basın Yansıma'!$I$5</c:f>
              <c:numCache>
                <c:formatCode>#,##0;[Red]#,##0</c:formatCode>
                <c:ptCount val="1"/>
                <c:pt idx="0">
                  <c:v>73923</c:v>
                </c:pt>
              </c:numCache>
            </c:numRef>
          </c:val>
          <c:extLst>
            <c:ext xmlns:c16="http://schemas.microsoft.com/office/drawing/2014/chart" uri="{C3380CC4-5D6E-409C-BE32-E72D297353CC}">
              <c16:uniqueId val="{00000001-7DBC-4897-9AAA-492DCC790FFB}"/>
            </c:ext>
          </c:extLst>
        </c:ser>
        <c:dLbls>
          <c:showLegendKey val="0"/>
          <c:showVal val="0"/>
          <c:showCatName val="0"/>
          <c:showSerName val="0"/>
          <c:showPercent val="0"/>
          <c:showBubbleSize val="0"/>
        </c:dLbls>
        <c:gapWidth val="150"/>
        <c:axId val="86470656"/>
        <c:axId val="86472192"/>
      </c:barChart>
      <c:catAx>
        <c:axId val="86470656"/>
        <c:scaling>
          <c:orientation val="maxMin"/>
        </c:scaling>
        <c:delete val="1"/>
        <c:axPos val="l"/>
        <c:numFmt formatCode="General" sourceLinked="1"/>
        <c:majorTickMark val="out"/>
        <c:minorTickMark val="none"/>
        <c:tickLblPos val="none"/>
        <c:crossAx val="86472192"/>
        <c:crosses val="autoZero"/>
        <c:auto val="0"/>
        <c:lblAlgn val="ctr"/>
        <c:lblOffset val="100"/>
        <c:noMultiLvlLbl val="0"/>
      </c:catAx>
      <c:valAx>
        <c:axId val="86472192"/>
        <c:scaling>
          <c:orientation val="minMax"/>
        </c:scaling>
        <c:delete val="0"/>
        <c:axPos val="t"/>
        <c:numFmt formatCode="#,##0;[Red]#,##0" sourceLinked="1"/>
        <c:majorTickMark val="out"/>
        <c:minorTickMark val="none"/>
        <c:tickLblPos val="nextTo"/>
        <c:txPr>
          <a:bodyPr rot="0" vert="horz"/>
          <a:lstStyle/>
          <a:p>
            <a:pPr>
              <a:defRPr/>
            </a:pPr>
            <a:endParaRPr lang="tr-TR"/>
          </a:p>
        </c:txPr>
        <c:crossAx val="86470656"/>
        <c:crosses val="autoZero"/>
        <c:crossBetween val="between"/>
      </c:valAx>
      <c:spPr>
        <a:noFill/>
        <a:ln w="25400">
          <a:noFill/>
        </a:ln>
      </c:spPr>
    </c:plotArea>
    <c:plotVisOnly val="1"/>
    <c:dispBlanksAs val="gap"/>
    <c:showDLblsOverMax val="0"/>
  </c:chart>
  <c:spPr>
    <a:solidFill>
      <a:srgbClr val="FAFBFC"/>
    </a:solidFill>
    <a:ln w="12700">
      <a:solidFill>
        <a:sysClr val="windowText" lastClr="000000"/>
      </a:solidFill>
    </a:ln>
  </c:spPr>
  <c:txPr>
    <a:bodyPr/>
    <a:lstStyle/>
    <a:p>
      <a:pPr>
        <a:defRPr sz="1000" b="0" i="0" u="none" strike="noStrike" baseline="0">
          <a:solidFill>
            <a:srgbClr val="000000"/>
          </a:solidFill>
          <a:latin typeface="Calibri"/>
          <a:ea typeface="Calibri"/>
          <a:cs typeface="Calibri"/>
        </a:defRPr>
      </a:pPr>
      <a:endParaRPr lang="tr-T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300" b="1"/>
            </a:pPr>
            <a:r>
              <a:rPr lang="tr-TR" sz="1300" b="1"/>
              <a:t>Parasal Reklam Eşdeğeri (Dolar) </a:t>
            </a:r>
          </a:p>
        </c:rich>
      </c:tx>
      <c:layout/>
      <c:overlay val="0"/>
    </c:title>
    <c:autoTitleDeleted val="0"/>
    <c:plotArea>
      <c:layout/>
      <c:barChart>
        <c:barDir val="bar"/>
        <c:grouping val="clustered"/>
        <c:varyColors val="0"/>
        <c:ser>
          <c:idx val="3"/>
          <c:order val="0"/>
          <c:tx>
            <c:strRef>
              <c:f>'Basın Yansıma'!$L$4</c:f>
              <c:strCache>
                <c:ptCount val="1"/>
                <c:pt idx="0">
                  <c:v>Reklam Eşdeğer ($)</c:v>
                </c:pt>
              </c:strCache>
            </c:strRef>
          </c:tx>
          <c:invertIfNegative val="0"/>
          <c:dLbls>
            <c:dLbl>
              <c:idx val="0"/>
              <c:layout/>
              <c:tx>
                <c:rich>
                  <a:bodyPr/>
                  <a:lstStyle/>
                  <a:p>
                    <a:r>
                      <a:rPr lang="en-US" b="1" dirty="0" smtClean="0"/>
                      <a:t>4</a:t>
                    </a:r>
                    <a:r>
                      <a:rPr lang="en-US" dirty="0" smtClean="0"/>
                      <a:t>36.993 </a:t>
                    </a:r>
                    <a:r>
                      <a:rPr lang="en-US" dirty="0"/>
                      <a:t>Dolar</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EED-4572-A5E4-AE374C63C4FF}"/>
                </c:ext>
              </c:extLst>
            </c:dLbl>
            <c:spPr>
              <a:noFill/>
              <a:ln w="25400">
                <a:noFill/>
              </a:ln>
            </c:spPr>
            <c:txPr>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'Basın Yansıma'!$A$5</c:f>
              <c:strCache>
                <c:ptCount val="1"/>
                <c:pt idx="0">
                  <c:v>ALİAĞA TİCARET ODASI</c:v>
                </c:pt>
              </c:strCache>
            </c:strRef>
          </c:cat>
          <c:val>
            <c:numRef>
              <c:f>'Basın Yansıma'!$L$5</c:f>
              <c:numCache>
                <c:formatCode>#,##0;[Red]#,##0</c:formatCode>
                <c:ptCount val="1"/>
                <c:pt idx="0">
                  <c:v>436993</c:v>
                </c:pt>
              </c:numCache>
            </c:numRef>
          </c:val>
          <c:extLst>
            <c:ext xmlns:c16="http://schemas.microsoft.com/office/drawing/2014/chart" uri="{C3380CC4-5D6E-409C-BE32-E72D297353CC}">
              <c16:uniqueId val="{00000001-3EED-4572-A5E4-AE374C63C4FF}"/>
            </c:ext>
          </c:extLst>
        </c:ser>
        <c:dLbls>
          <c:showLegendKey val="0"/>
          <c:showVal val="0"/>
          <c:showCatName val="0"/>
          <c:showSerName val="0"/>
          <c:showPercent val="0"/>
          <c:showBubbleSize val="0"/>
        </c:dLbls>
        <c:gapWidth val="150"/>
        <c:axId val="98641024"/>
        <c:axId val="98642560"/>
      </c:barChart>
      <c:catAx>
        <c:axId val="98641024"/>
        <c:scaling>
          <c:orientation val="maxMin"/>
        </c:scaling>
        <c:delete val="1"/>
        <c:axPos val="l"/>
        <c:numFmt formatCode="General" sourceLinked="1"/>
        <c:majorTickMark val="out"/>
        <c:minorTickMark val="none"/>
        <c:tickLblPos val="none"/>
        <c:crossAx val="98642560"/>
        <c:crosses val="autoZero"/>
        <c:auto val="0"/>
        <c:lblAlgn val="ctr"/>
        <c:lblOffset val="100"/>
        <c:noMultiLvlLbl val="0"/>
      </c:catAx>
      <c:valAx>
        <c:axId val="98642560"/>
        <c:scaling>
          <c:orientation val="minMax"/>
        </c:scaling>
        <c:delete val="0"/>
        <c:axPos val="t"/>
        <c:numFmt formatCode="#,##0;[Red]#,##0" sourceLinked="1"/>
        <c:majorTickMark val="out"/>
        <c:minorTickMark val="none"/>
        <c:tickLblPos val="nextTo"/>
        <c:txPr>
          <a:bodyPr rot="0" vert="horz"/>
          <a:lstStyle/>
          <a:p>
            <a:pPr>
              <a:defRPr/>
            </a:pPr>
            <a:endParaRPr lang="tr-TR"/>
          </a:p>
        </c:txPr>
        <c:crossAx val="98641024"/>
        <c:crosses val="autoZero"/>
        <c:crossBetween val="between"/>
      </c:valAx>
      <c:spPr>
        <a:noFill/>
        <a:ln w="25400">
          <a:noFill/>
        </a:ln>
      </c:spPr>
    </c:plotArea>
    <c:plotVisOnly val="1"/>
    <c:dispBlanksAs val="gap"/>
    <c:showDLblsOverMax val="0"/>
  </c:chart>
  <c:spPr>
    <a:solidFill>
      <a:srgbClr val="FAFBFC"/>
    </a:solidFill>
    <a:ln w="12700">
      <a:solidFill>
        <a:sysClr val="windowText" lastClr="000000"/>
      </a:solidFill>
    </a:ln>
  </c:spPr>
  <c:txPr>
    <a:bodyPr/>
    <a:lstStyle/>
    <a:p>
      <a:pPr>
        <a:defRPr sz="1000" b="0" i="0" u="none" strike="noStrike" baseline="0">
          <a:solidFill>
            <a:srgbClr val="000000"/>
          </a:solidFill>
          <a:latin typeface="Calibri"/>
          <a:ea typeface="Calibri"/>
          <a:cs typeface="Calibri"/>
        </a:defRPr>
      </a:pPr>
      <a:endParaRPr lang="tr-T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b="1"/>
            </a:pPr>
            <a:r>
              <a:rPr lang="tr-TR" b="1"/>
              <a:t>Kişisel Erişim Sayısı</a:t>
            </a:r>
          </a:p>
        </c:rich>
      </c:tx>
      <c:layout/>
      <c:overlay val="0"/>
    </c:title>
    <c:autoTitleDeleted val="0"/>
    <c:plotArea>
      <c:layout/>
      <c:barChart>
        <c:barDir val="bar"/>
        <c:grouping val="clustered"/>
        <c:varyColors val="0"/>
        <c:ser>
          <c:idx val="4"/>
          <c:order val="0"/>
          <c:tx>
            <c:strRef>
              <c:f>'Basın Yansıma'!$O$4</c:f>
              <c:strCache>
                <c:ptCount val="1"/>
                <c:pt idx="0">
                  <c:v>Erişim</c:v>
                </c:pt>
              </c:strCache>
            </c:strRef>
          </c:tx>
          <c:invertIfNegative val="0"/>
          <c:dLbls>
            <c:spPr>
              <a:noFill/>
              <a:ln w="25400">
                <a:noFill/>
              </a:ln>
            </c:spPr>
            <c:txPr>
              <a:bodyPr/>
              <a:lstStyle/>
              <a:p>
                <a:pPr>
                  <a:defRPr b="1"/>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'Basın Yansıma'!$A$5</c:f>
              <c:strCache>
                <c:ptCount val="1"/>
                <c:pt idx="0">
                  <c:v>ALİAĞA TİCARET ODASI</c:v>
                </c:pt>
              </c:strCache>
            </c:strRef>
          </c:cat>
          <c:val>
            <c:numRef>
              <c:f>'Basın Yansıma'!$O$5</c:f>
              <c:numCache>
                <c:formatCode>#,##0;[Red]#,##0</c:formatCode>
                <c:ptCount val="1"/>
                <c:pt idx="0">
                  <c:v>23935318</c:v>
                </c:pt>
              </c:numCache>
            </c:numRef>
          </c:val>
          <c:extLst>
            <c:ext xmlns:c16="http://schemas.microsoft.com/office/drawing/2014/chart" uri="{C3380CC4-5D6E-409C-BE32-E72D297353CC}">
              <c16:uniqueId val="{00000000-41EB-473E-A811-D270B9D7002A}"/>
            </c:ext>
          </c:extLst>
        </c:ser>
        <c:dLbls>
          <c:showLegendKey val="0"/>
          <c:showVal val="0"/>
          <c:showCatName val="0"/>
          <c:showSerName val="0"/>
          <c:showPercent val="0"/>
          <c:showBubbleSize val="0"/>
        </c:dLbls>
        <c:gapWidth val="150"/>
        <c:axId val="98666752"/>
        <c:axId val="98676736"/>
      </c:barChart>
      <c:catAx>
        <c:axId val="98666752"/>
        <c:scaling>
          <c:orientation val="maxMin"/>
        </c:scaling>
        <c:delete val="1"/>
        <c:axPos val="l"/>
        <c:numFmt formatCode="General" sourceLinked="1"/>
        <c:majorTickMark val="out"/>
        <c:minorTickMark val="none"/>
        <c:tickLblPos val="none"/>
        <c:crossAx val="98676736"/>
        <c:crosses val="autoZero"/>
        <c:auto val="0"/>
        <c:lblAlgn val="ctr"/>
        <c:lblOffset val="100"/>
        <c:noMultiLvlLbl val="0"/>
      </c:catAx>
      <c:valAx>
        <c:axId val="98676736"/>
        <c:scaling>
          <c:orientation val="minMax"/>
        </c:scaling>
        <c:delete val="0"/>
        <c:axPos val="t"/>
        <c:numFmt formatCode="#,##0;[Red]#,##0" sourceLinked="1"/>
        <c:majorTickMark val="out"/>
        <c:minorTickMark val="none"/>
        <c:tickLblPos val="nextTo"/>
        <c:txPr>
          <a:bodyPr rot="0" vert="horz"/>
          <a:lstStyle/>
          <a:p>
            <a:pPr>
              <a:defRPr/>
            </a:pPr>
            <a:endParaRPr lang="tr-TR"/>
          </a:p>
        </c:txPr>
        <c:crossAx val="98666752"/>
        <c:crosses val="autoZero"/>
        <c:crossBetween val="between"/>
      </c:valAx>
      <c:spPr>
        <a:noFill/>
        <a:ln w="25400">
          <a:noFill/>
        </a:ln>
      </c:spPr>
    </c:plotArea>
    <c:plotVisOnly val="1"/>
    <c:dispBlanksAs val="gap"/>
    <c:showDLblsOverMax val="0"/>
  </c:chart>
  <c:spPr>
    <a:solidFill>
      <a:srgbClr val="FAFBFC"/>
    </a:solidFill>
    <a:ln w="12700">
      <a:solidFill>
        <a:sysClr val="windowText" lastClr="000000"/>
      </a:solidFill>
    </a:ln>
  </c:spPr>
  <c:txPr>
    <a:bodyPr/>
    <a:lstStyle/>
    <a:p>
      <a:pPr>
        <a:defRPr sz="1000" b="0" i="0" u="none" strike="noStrike" baseline="0">
          <a:solidFill>
            <a:srgbClr val="000000"/>
          </a:solidFill>
          <a:latin typeface="Calibri"/>
          <a:ea typeface="Calibri"/>
          <a:cs typeface="Calibri"/>
        </a:defRPr>
      </a:pPr>
      <a:endParaRPr lang="tr-T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Üstbilgi Yer Tutucusu"/>
          <p:cNvSpPr txBox="1">
            <a:spLocks noGrp="1"/>
          </p:cNvSpPr>
          <p:nvPr>
            <p:ph type="hdr" sz="quarter"/>
          </p:nvPr>
        </p:nvSpPr>
        <p:spPr>
          <a:xfrm>
            <a:off x="0" y="0"/>
            <a:ext cx="2940893" cy="495851"/>
          </a:xfrm>
          <a:prstGeom prst="rect">
            <a:avLst/>
          </a:prstGeom>
          <a:noFill/>
          <a:ln>
            <a:noFill/>
          </a:ln>
        </p:spPr>
        <p:txBody>
          <a:bodyPr vert="horz" wrap="square" lIns="91257" tIns="45628" rIns="91257" bIns="45628" anchor="t" anchorCtr="0" compatLnSpc="1">
            <a:noAutofit/>
          </a:bodyPr>
          <a:lstStyle>
            <a:lvl1pPr marL="0" marR="0" lvl="0"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stStyle>
          <a:p>
            <a:pPr lvl="0"/>
            <a:endParaRPr lang="tr-TR"/>
          </a:p>
        </p:txBody>
      </p:sp>
      <p:sp>
        <p:nvSpPr>
          <p:cNvPr id="3" name="2 Veri Yer Tutucusu"/>
          <p:cNvSpPr txBox="1">
            <a:spLocks noGrp="1"/>
          </p:cNvSpPr>
          <p:nvPr>
            <p:ph type="dt" idx="1"/>
          </p:nvPr>
        </p:nvSpPr>
        <p:spPr>
          <a:xfrm>
            <a:off x="3842491" y="0"/>
            <a:ext cx="2940893" cy="495851"/>
          </a:xfrm>
          <a:prstGeom prst="rect">
            <a:avLst/>
          </a:prstGeom>
          <a:noFill/>
          <a:ln>
            <a:noFill/>
          </a:ln>
        </p:spPr>
        <p:txBody>
          <a:bodyPr vert="horz" wrap="square" lIns="91257" tIns="45628" rIns="91257" bIns="45628" anchor="t" anchorCtr="0" compatLnSpc="1">
            <a:noAutofit/>
          </a:bodyPr>
          <a:lstStyle>
            <a:lvl1pPr marL="0" marR="0" lvl="0" indent="0" algn="r"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stStyle>
          <a:p>
            <a:pPr lvl="0"/>
            <a:fld id="{69A55065-BE5F-40AF-B2FF-2CC4206868EC}" type="datetime1">
              <a:rPr lang="tr-TR"/>
              <a:pPr lvl="0"/>
              <a:t>28.8.2017</a:t>
            </a:fld>
            <a:endParaRPr lang="tr-TR"/>
          </a:p>
        </p:txBody>
      </p:sp>
      <p:sp>
        <p:nvSpPr>
          <p:cNvPr id="4" name="3 Slayt Görüntüsü Yer Tutucusu"/>
          <p:cNvSpPr>
            <a:spLocks noGrp="1" noRot="1" noChangeAspect="1"/>
          </p:cNvSpPr>
          <p:nvPr>
            <p:ph type="sldImg" idx="2"/>
          </p:nvPr>
        </p:nvSpPr>
        <p:spPr>
          <a:xfrm>
            <a:off x="915991" y="742950"/>
            <a:ext cx="4953003" cy="3714749"/>
          </a:xfrm>
          <a:prstGeom prst="rect">
            <a:avLst/>
          </a:prstGeom>
          <a:noFill/>
          <a:ln w="12701">
            <a:solidFill>
              <a:srgbClr val="000000"/>
            </a:solidFill>
            <a:prstDash val="solid"/>
          </a:ln>
        </p:spPr>
      </p:sp>
      <p:sp>
        <p:nvSpPr>
          <p:cNvPr id="5" name="4 Not Yer Tutucusu"/>
          <p:cNvSpPr txBox="1">
            <a:spLocks noGrp="1"/>
          </p:cNvSpPr>
          <p:nvPr>
            <p:ph type="body" sz="quarter" idx="3"/>
          </p:nvPr>
        </p:nvSpPr>
        <p:spPr>
          <a:xfrm>
            <a:off x="678183" y="4705072"/>
            <a:ext cx="5428609" cy="4457937"/>
          </a:xfrm>
          <a:prstGeom prst="rect">
            <a:avLst/>
          </a:prstGeom>
          <a:noFill/>
          <a:ln>
            <a:noFill/>
          </a:ln>
        </p:spPr>
        <p:txBody>
          <a:bodyPr vert="horz" wrap="square" lIns="91257" tIns="45628" rIns="91257" bIns="45628" anchor="t" anchorCtr="0" compatLnSpc="1">
            <a:no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txBox="1">
            <a:spLocks noGrp="1"/>
          </p:cNvSpPr>
          <p:nvPr>
            <p:ph type="ftr" sz="quarter" idx="4"/>
          </p:nvPr>
        </p:nvSpPr>
        <p:spPr>
          <a:xfrm>
            <a:off x="0" y="9408563"/>
            <a:ext cx="2940893" cy="495851"/>
          </a:xfrm>
          <a:prstGeom prst="rect">
            <a:avLst/>
          </a:prstGeom>
          <a:noFill/>
          <a:ln>
            <a:noFill/>
          </a:ln>
        </p:spPr>
        <p:txBody>
          <a:bodyPr vert="horz" wrap="square" lIns="91257" tIns="45628" rIns="91257" bIns="45628" anchor="b" anchorCtr="0" compatLnSpc="1">
            <a:noAutofit/>
          </a:bodyPr>
          <a:lstStyle>
            <a:lvl1pPr marL="0" marR="0" lvl="0"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stStyle>
          <a:p>
            <a:pPr lvl="0"/>
            <a:endParaRPr lang="tr-TR"/>
          </a:p>
        </p:txBody>
      </p:sp>
      <p:sp>
        <p:nvSpPr>
          <p:cNvPr id="7" name="6 Slayt Numarası Yer Tutucusu"/>
          <p:cNvSpPr txBox="1">
            <a:spLocks noGrp="1"/>
          </p:cNvSpPr>
          <p:nvPr>
            <p:ph type="sldNum" sz="quarter" idx="5"/>
          </p:nvPr>
        </p:nvSpPr>
        <p:spPr>
          <a:xfrm>
            <a:off x="3842491" y="9408563"/>
            <a:ext cx="2940893" cy="495851"/>
          </a:xfrm>
          <a:prstGeom prst="rect">
            <a:avLst/>
          </a:prstGeom>
          <a:noFill/>
          <a:ln>
            <a:noFill/>
          </a:ln>
        </p:spPr>
        <p:txBody>
          <a:bodyPr vert="horz" wrap="square" lIns="91257" tIns="45628" rIns="91257" bIns="45628" anchor="b" anchorCtr="0" compatLnSpc="1">
            <a:noAutofit/>
          </a:bodyPr>
          <a:lstStyle>
            <a:lvl1pPr marL="0" marR="0" lvl="0" indent="0" algn="r"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stStyle>
          <a:p>
            <a:pPr lvl="0"/>
            <a:fld id="{38507322-B77A-4289-B4D0-3C84A4069C91}" type="slidenum">
              <a:t>‹#›</a:t>
            </a:fld>
            <a:endParaRPr lang="tr-TR"/>
          </a:p>
        </p:txBody>
      </p:sp>
    </p:spTree>
    <p:extLst>
      <p:ext uri="{BB962C8B-B14F-4D97-AF65-F5344CB8AC3E}">
        <p14:creationId xmlns:p14="http://schemas.microsoft.com/office/powerpoint/2010/main" val="173630644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tr-T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smtClean="0"/>
          </a:p>
        </p:txBody>
      </p:sp>
      <p:sp>
        <p:nvSpPr>
          <p:cNvPr id="4" name="3 Slayt Numarası Yer Tutucusu"/>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82CE56-5E83-4CD8-A5A8-67423CA02474}" type="slidenum">
              <a:rPr lang="tr-TR" altLang="tr-TR">
                <a:latin typeface="Calibri" panose="020F0502020204030204" pitchFamily="34" charset="0"/>
              </a:rPr>
              <a:pPr eaLnBrk="1" hangingPunct="1"/>
              <a:t>24</a:t>
            </a:fld>
            <a:endParaRPr lang="tr-TR" altLang="tr-TR">
              <a:latin typeface="Calibri" panose="020F0502020204030204" pitchFamily="34" charset="0"/>
            </a:endParaRPr>
          </a:p>
        </p:txBody>
      </p:sp>
    </p:spTree>
    <p:extLst>
      <p:ext uri="{BB962C8B-B14F-4D97-AF65-F5344CB8AC3E}">
        <p14:creationId xmlns:p14="http://schemas.microsoft.com/office/powerpoint/2010/main" val="1239564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gradFill>
          <a:gsLst>
            <a:gs pos="0">
              <a:srgbClr val="43A4DA"/>
            </a:gs>
            <a:gs pos="100000">
              <a:srgbClr val="459BCA"/>
            </a:gs>
          </a:gsLst>
          <a:path path="circle">
            <a:fillToRect l="90000" t="110000" r="10000" b="-10000"/>
          </a:path>
        </a:gradFill>
        <a:effectLst/>
      </p:bgPr>
    </p:bg>
    <p:spTree>
      <p:nvGrpSpPr>
        <p:cNvPr id="1" name=""/>
        <p:cNvGrpSpPr/>
        <p:nvPr/>
      </p:nvGrpSpPr>
      <p:grpSpPr>
        <a:xfrm>
          <a:off x="0" y="0"/>
          <a:ext cx="0" cy="0"/>
          <a:chOff x="0" y="0"/>
          <a:chExt cx="0" cy="0"/>
        </a:xfrm>
      </p:grpSpPr>
      <p:sp>
        <p:nvSpPr>
          <p:cNvPr id="2" name="8 Başlık"/>
          <p:cNvSpPr txBox="1">
            <a:spLocks noGrp="1"/>
          </p:cNvSpPr>
          <p:nvPr>
            <p:ph type="ctrTitle"/>
          </p:nvPr>
        </p:nvSpPr>
        <p:spPr>
          <a:xfrm>
            <a:off x="533396" y="1371600"/>
            <a:ext cx="7851651" cy="1828800"/>
          </a:xfrm>
        </p:spPr>
        <p:txBody>
          <a:bodyPr tIns="0" rIns="18288"/>
          <a:lstStyle>
            <a:lvl1pPr algn="r">
              <a:defRPr sz="5600" b="1">
                <a:solidFill>
                  <a:srgbClr val="4DE1EA"/>
                </a:solidFill>
                <a:effectLst>
                  <a:outerShdw dist="25402" dir="5400000">
                    <a:srgbClr val="000000"/>
                  </a:outerShdw>
                </a:effectLst>
              </a:defRPr>
            </a:lvl1pPr>
          </a:lstStyle>
          <a:p>
            <a:pPr lvl="0"/>
            <a:r>
              <a:rPr lang="tr-TR"/>
              <a:t>Asıl başlık stili için tıklatın</a:t>
            </a:r>
            <a:endParaRPr lang="en-US"/>
          </a:p>
        </p:txBody>
      </p:sp>
      <p:sp>
        <p:nvSpPr>
          <p:cNvPr id="3" name="16 Alt Başlık"/>
          <p:cNvSpPr txBox="1">
            <a:spLocks noGrp="1"/>
          </p:cNvSpPr>
          <p:nvPr>
            <p:ph type="subTitle" idx="1"/>
          </p:nvPr>
        </p:nvSpPr>
        <p:spPr>
          <a:xfrm>
            <a:off x="533396" y="3228536"/>
            <a:ext cx="7854696" cy="1752603"/>
          </a:xfrm>
        </p:spPr>
        <p:txBody>
          <a:bodyPr lIns="0" rIns="18288"/>
          <a:lstStyle>
            <a:lvl1pPr marL="0" marR="45720" indent="0" algn="r">
              <a:buNone/>
              <a:defRPr>
                <a:solidFill>
                  <a:srgbClr val="FFFFFF"/>
                </a:solidFill>
              </a:defRPr>
            </a:lvl1pPr>
          </a:lstStyle>
          <a:p>
            <a:pPr lvl="0"/>
            <a:r>
              <a:rPr lang="tr-TR"/>
              <a:t>Asıl alt başlık stilini düzenlemek için tıklatın</a:t>
            </a:r>
            <a:endParaRPr lang="en-US"/>
          </a:p>
        </p:txBody>
      </p:sp>
      <p:sp>
        <p:nvSpPr>
          <p:cNvPr id="4" name="29 Veri Yer Tutucusu"/>
          <p:cNvSpPr txBox="1">
            <a:spLocks noGrp="1"/>
          </p:cNvSpPr>
          <p:nvPr>
            <p:ph type="dt" sz="half" idx="7"/>
          </p:nvPr>
        </p:nvSpPr>
        <p:spPr/>
        <p:txBody>
          <a:bodyPr/>
          <a:lstStyle>
            <a:lvl1pPr>
              <a:defRPr>
                <a:solidFill>
                  <a:srgbClr val="D1EAEE"/>
                </a:solidFill>
              </a:defRPr>
            </a:lvl1pPr>
          </a:lstStyle>
          <a:p>
            <a:pPr lvl="0"/>
            <a:fld id="{ADB2C228-79FC-4781-9B37-BAC4AAA3B919}" type="datetime1">
              <a:rPr lang="tr-TR"/>
              <a:pPr lvl="0"/>
              <a:t>28.8.2017</a:t>
            </a:fld>
            <a:endParaRPr lang="tr-TR"/>
          </a:p>
        </p:txBody>
      </p:sp>
      <p:sp>
        <p:nvSpPr>
          <p:cNvPr id="5" name="18 Altbilgi Yer Tutucusu"/>
          <p:cNvSpPr txBox="1">
            <a:spLocks noGrp="1"/>
          </p:cNvSpPr>
          <p:nvPr>
            <p:ph type="ftr" sz="quarter" idx="9"/>
          </p:nvPr>
        </p:nvSpPr>
        <p:spPr/>
        <p:txBody>
          <a:bodyPr/>
          <a:lstStyle>
            <a:lvl1pPr>
              <a:defRPr>
                <a:solidFill>
                  <a:srgbClr val="D1EAEE"/>
                </a:solidFill>
              </a:defRPr>
            </a:lvl1pPr>
          </a:lstStyle>
          <a:p>
            <a:pPr lvl="0"/>
            <a:endParaRPr lang="tr-TR"/>
          </a:p>
        </p:txBody>
      </p:sp>
      <p:sp>
        <p:nvSpPr>
          <p:cNvPr id="6" name="26 Slayt Numarası Yer Tutucusu"/>
          <p:cNvSpPr txBox="1">
            <a:spLocks noGrp="1"/>
          </p:cNvSpPr>
          <p:nvPr>
            <p:ph type="sldNum" sz="quarter" idx="8"/>
          </p:nvPr>
        </p:nvSpPr>
        <p:spPr/>
        <p:txBody>
          <a:bodyPr/>
          <a:lstStyle>
            <a:lvl1pPr>
              <a:defRPr>
                <a:solidFill>
                  <a:srgbClr val="D1EAEE"/>
                </a:solidFill>
              </a:defRPr>
            </a:lvl1pPr>
          </a:lstStyle>
          <a:p>
            <a:pPr lvl="0"/>
            <a:fld id="{05CD8F0F-5094-4EBE-9230-40825CAF80E9}" type="slidenum">
              <a:t>‹#›</a:t>
            </a:fld>
            <a:endParaRPr lang="tr-TR"/>
          </a:p>
        </p:txBody>
      </p:sp>
    </p:spTree>
    <p:extLst>
      <p:ext uri="{BB962C8B-B14F-4D97-AF65-F5344CB8AC3E}">
        <p14:creationId xmlns:p14="http://schemas.microsoft.com/office/powerpoint/2010/main" val="384543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txBox="1">
            <a:spLocks noGrp="1"/>
          </p:cNvSpPr>
          <p:nvPr>
            <p:ph type="title"/>
          </p:nvPr>
        </p:nvSpPr>
        <p:spPr/>
        <p:txBody>
          <a:bodyPr/>
          <a:lstStyle>
            <a:lvl1pPr>
              <a:defRPr/>
            </a:lvl1pPr>
          </a:lstStyle>
          <a:p>
            <a:pPr lvl="0"/>
            <a:r>
              <a:rPr lang="tr-TR"/>
              <a:t>Asıl başlık stili için tıklatın</a:t>
            </a:r>
            <a:endParaRPr lang="en-US"/>
          </a:p>
        </p:txBody>
      </p:sp>
      <p:sp>
        <p:nvSpPr>
          <p:cNvPr id="3" name="2 Dikey Metin Yer Tutucusu"/>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3 Veri Yer Tutucusu"/>
          <p:cNvSpPr txBox="1">
            <a:spLocks noGrp="1"/>
          </p:cNvSpPr>
          <p:nvPr>
            <p:ph type="dt" sz="half" idx="7"/>
          </p:nvPr>
        </p:nvSpPr>
        <p:spPr/>
        <p:txBody>
          <a:bodyPr/>
          <a:lstStyle>
            <a:lvl1pPr>
              <a:defRPr/>
            </a:lvl1pPr>
          </a:lstStyle>
          <a:p>
            <a:pPr lvl="0"/>
            <a:fld id="{8788D639-5197-4892-B5DD-F6BF3E6B08E4}" type="datetime1">
              <a:rPr lang="tr-TR"/>
              <a:pPr lvl="0"/>
              <a:t>28.8.2017</a:t>
            </a:fld>
            <a:endParaRPr lang="tr-TR"/>
          </a:p>
        </p:txBody>
      </p:sp>
      <p:sp>
        <p:nvSpPr>
          <p:cNvPr id="5" name="4 Altbilgi Yer Tutucusu"/>
          <p:cNvSpPr txBox="1">
            <a:spLocks noGrp="1"/>
          </p:cNvSpPr>
          <p:nvPr>
            <p:ph type="ftr" sz="quarter" idx="9"/>
          </p:nvPr>
        </p:nvSpPr>
        <p:spPr/>
        <p:txBody>
          <a:bodyPr/>
          <a:lstStyle>
            <a:lvl1pPr>
              <a:defRPr/>
            </a:lvl1pPr>
          </a:lstStyle>
          <a:p>
            <a:pPr lvl="0"/>
            <a:endParaRPr lang="tr-TR"/>
          </a:p>
        </p:txBody>
      </p:sp>
      <p:sp>
        <p:nvSpPr>
          <p:cNvPr id="6" name="5 Slayt Numarası Yer Tutucusu"/>
          <p:cNvSpPr txBox="1">
            <a:spLocks noGrp="1"/>
          </p:cNvSpPr>
          <p:nvPr>
            <p:ph type="sldNum" sz="quarter" idx="8"/>
          </p:nvPr>
        </p:nvSpPr>
        <p:spPr/>
        <p:txBody>
          <a:bodyPr/>
          <a:lstStyle>
            <a:lvl1pPr>
              <a:defRPr/>
            </a:lvl1pPr>
          </a:lstStyle>
          <a:p>
            <a:pPr lvl="0"/>
            <a:fld id="{50A36E02-C61C-4D4B-AFE2-4D0F02D4C9BB}" type="slidenum">
              <a:t>‹#›</a:t>
            </a:fld>
            <a:endParaRPr lang="tr-TR"/>
          </a:p>
        </p:txBody>
      </p:sp>
    </p:spTree>
    <p:extLst>
      <p:ext uri="{BB962C8B-B14F-4D97-AF65-F5344CB8AC3E}">
        <p14:creationId xmlns:p14="http://schemas.microsoft.com/office/powerpoint/2010/main" val="3304113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txBox="1">
            <a:spLocks noGrp="1"/>
          </p:cNvSpPr>
          <p:nvPr>
            <p:ph type="title" orient="vert"/>
          </p:nvPr>
        </p:nvSpPr>
        <p:spPr>
          <a:xfrm>
            <a:off x="6629400" y="914400"/>
            <a:ext cx="2057400" cy="5211759"/>
          </a:xfrm>
        </p:spPr>
        <p:txBody>
          <a:bodyPr vert="eaVert"/>
          <a:lstStyle>
            <a:lvl1pPr>
              <a:defRPr/>
            </a:lvl1pPr>
          </a:lstStyle>
          <a:p>
            <a:pPr lvl="0"/>
            <a:r>
              <a:rPr lang="tr-TR"/>
              <a:t>Asıl başlık stili için tıklatın</a:t>
            </a:r>
            <a:endParaRPr lang="en-US"/>
          </a:p>
        </p:txBody>
      </p:sp>
      <p:sp>
        <p:nvSpPr>
          <p:cNvPr id="3" name="2 Dikey Metin Yer Tutucusu"/>
          <p:cNvSpPr txBox="1">
            <a:spLocks noGrp="1"/>
          </p:cNvSpPr>
          <p:nvPr>
            <p:ph type="body" orient="vert" idx="1"/>
          </p:nvPr>
        </p:nvSpPr>
        <p:spPr>
          <a:xfrm>
            <a:off x="457200" y="914400"/>
            <a:ext cx="6019796" cy="5211759"/>
          </a:xfrm>
        </p:spPr>
        <p:txBody>
          <a:bodyPr vert="eaVert"/>
          <a:lstStyle>
            <a:lvl1pPr>
              <a:defRPr/>
            </a:lvl1pPr>
            <a:lvl2pPr>
              <a:defRPr/>
            </a:lvl2pPr>
            <a:lvl3pPr>
              <a:defRPr/>
            </a:lvl3pPr>
            <a:lvl4pPr>
              <a:defRPr/>
            </a:lvl4pPr>
            <a:lvl5pPr>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3 Veri Yer Tutucusu"/>
          <p:cNvSpPr txBox="1">
            <a:spLocks noGrp="1"/>
          </p:cNvSpPr>
          <p:nvPr>
            <p:ph type="dt" sz="half" idx="7"/>
          </p:nvPr>
        </p:nvSpPr>
        <p:spPr/>
        <p:txBody>
          <a:bodyPr/>
          <a:lstStyle>
            <a:lvl1pPr>
              <a:defRPr/>
            </a:lvl1pPr>
          </a:lstStyle>
          <a:p>
            <a:pPr lvl="0"/>
            <a:fld id="{799CD0D2-1C67-46B5-8311-7528D8671568}" type="datetime1">
              <a:rPr lang="tr-TR"/>
              <a:pPr lvl="0"/>
              <a:t>28.8.2017</a:t>
            </a:fld>
            <a:endParaRPr lang="tr-TR"/>
          </a:p>
        </p:txBody>
      </p:sp>
      <p:sp>
        <p:nvSpPr>
          <p:cNvPr id="5" name="4 Altbilgi Yer Tutucusu"/>
          <p:cNvSpPr txBox="1">
            <a:spLocks noGrp="1"/>
          </p:cNvSpPr>
          <p:nvPr>
            <p:ph type="ftr" sz="quarter" idx="9"/>
          </p:nvPr>
        </p:nvSpPr>
        <p:spPr/>
        <p:txBody>
          <a:bodyPr/>
          <a:lstStyle>
            <a:lvl1pPr>
              <a:defRPr/>
            </a:lvl1pPr>
          </a:lstStyle>
          <a:p>
            <a:pPr lvl="0"/>
            <a:endParaRPr lang="tr-TR"/>
          </a:p>
        </p:txBody>
      </p:sp>
      <p:sp>
        <p:nvSpPr>
          <p:cNvPr id="6" name="5 Slayt Numarası Yer Tutucusu"/>
          <p:cNvSpPr txBox="1">
            <a:spLocks noGrp="1"/>
          </p:cNvSpPr>
          <p:nvPr>
            <p:ph type="sldNum" sz="quarter" idx="8"/>
          </p:nvPr>
        </p:nvSpPr>
        <p:spPr/>
        <p:txBody>
          <a:bodyPr/>
          <a:lstStyle>
            <a:lvl1pPr>
              <a:defRPr/>
            </a:lvl1pPr>
          </a:lstStyle>
          <a:p>
            <a:pPr lvl="0"/>
            <a:fld id="{BF94E433-C344-4D51-9CCD-4BE31D7A1D0C}" type="slidenum">
              <a:t>‹#›</a:t>
            </a:fld>
            <a:endParaRPr lang="tr-TR"/>
          </a:p>
        </p:txBody>
      </p:sp>
    </p:spTree>
    <p:extLst>
      <p:ext uri="{BB962C8B-B14F-4D97-AF65-F5344CB8AC3E}">
        <p14:creationId xmlns:p14="http://schemas.microsoft.com/office/powerpoint/2010/main" val="955049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txBox="1">
            <a:spLocks noGrp="1"/>
          </p:cNvSpPr>
          <p:nvPr>
            <p:ph type="title"/>
          </p:nvPr>
        </p:nvSpPr>
        <p:spPr/>
        <p:txBody>
          <a:bodyPr/>
          <a:lstStyle>
            <a:lvl1pPr>
              <a:defRPr/>
            </a:lvl1pPr>
          </a:lstStyle>
          <a:p>
            <a:pPr lvl="0"/>
            <a:r>
              <a:rPr lang="tr-TR"/>
              <a:t>Asıl başlık stili için tıklatın</a:t>
            </a:r>
            <a:endParaRPr lang="en-US"/>
          </a:p>
        </p:txBody>
      </p:sp>
      <p:sp>
        <p:nvSpPr>
          <p:cNvPr id="3" name="2 İçerik Yer Tutucusu"/>
          <p:cNvSpPr txBox="1">
            <a:spLocks noGrp="1"/>
          </p:cNvSpPr>
          <p:nvPr>
            <p:ph idx="1"/>
          </p:nvPr>
        </p:nvSpPr>
        <p:spPr/>
        <p:txBody>
          <a:bodyPr/>
          <a:lstStyle>
            <a:lvl1pPr>
              <a:defRPr/>
            </a:lvl1pPr>
            <a:lvl2pPr>
              <a:defRPr/>
            </a:lvl2pPr>
            <a:lvl3pPr>
              <a:defRPr/>
            </a:lvl3pPr>
            <a:lvl4pPr>
              <a:defRPr/>
            </a:lvl4pPr>
            <a:lvl5pPr>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3 Veri Yer Tutucusu"/>
          <p:cNvSpPr txBox="1">
            <a:spLocks noGrp="1"/>
          </p:cNvSpPr>
          <p:nvPr>
            <p:ph type="dt" sz="half" idx="7"/>
          </p:nvPr>
        </p:nvSpPr>
        <p:spPr/>
        <p:txBody>
          <a:bodyPr/>
          <a:lstStyle>
            <a:lvl1pPr>
              <a:defRPr/>
            </a:lvl1pPr>
          </a:lstStyle>
          <a:p>
            <a:pPr lvl="0"/>
            <a:fld id="{C51ACCB6-6074-4F51-B9CD-7352EAE5D5DD}" type="datetime1">
              <a:rPr lang="tr-TR"/>
              <a:pPr lvl="0"/>
              <a:t>28.8.2017</a:t>
            </a:fld>
            <a:endParaRPr lang="tr-TR"/>
          </a:p>
        </p:txBody>
      </p:sp>
      <p:sp>
        <p:nvSpPr>
          <p:cNvPr id="5" name="4 Altbilgi Yer Tutucusu"/>
          <p:cNvSpPr txBox="1">
            <a:spLocks noGrp="1"/>
          </p:cNvSpPr>
          <p:nvPr>
            <p:ph type="ftr" sz="quarter" idx="9"/>
          </p:nvPr>
        </p:nvSpPr>
        <p:spPr/>
        <p:txBody>
          <a:bodyPr/>
          <a:lstStyle>
            <a:lvl1pPr>
              <a:defRPr/>
            </a:lvl1pPr>
          </a:lstStyle>
          <a:p>
            <a:pPr lvl="0"/>
            <a:endParaRPr lang="tr-TR"/>
          </a:p>
        </p:txBody>
      </p:sp>
      <p:sp>
        <p:nvSpPr>
          <p:cNvPr id="6" name="5 Slayt Numarası Yer Tutucusu"/>
          <p:cNvSpPr txBox="1">
            <a:spLocks noGrp="1"/>
          </p:cNvSpPr>
          <p:nvPr>
            <p:ph type="sldNum" sz="quarter" idx="8"/>
          </p:nvPr>
        </p:nvSpPr>
        <p:spPr/>
        <p:txBody>
          <a:bodyPr/>
          <a:lstStyle>
            <a:lvl1pPr>
              <a:defRPr/>
            </a:lvl1pPr>
          </a:lstStyle>
          <a:p>
            <a:pPr lvl="0"/>
            <a:fld id="{230A1CCA-DBF2-4175-915D-4E509FEC7980}" type="slidenum">
              <a:t>‹#›</a:t>
            </a:fld>
            <a:endParaRPr lang="tr-TR"/>
          </a:p>
        </p:txBody>
      </p:sp>
    </p:spTree>
    <p:extLst>
      <p:ext uri="{BB962C8B-B14F-4D97-AF65-F5344CB8AC3E}">
        <p14:creationId xmlns:p14="http://schemas.microsoft.com/office/powerpoint/2010/main" val="649176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Pr>
        <a:gradFill>
          <a:gsLst>
            <a:gs pos="0">
              <a:srgbClr val="43A4DA"/>
            </a:gs>
            <a:gs pos="100000">
              <a:srgbClr val="459BCA"/>
            </a:gs>
          </a:gsLst>
          <a:path path="circle">
            <a:fillToRect l="90000" t="110000" r="10000" b="-10000"/>
          </a:path>
        </a:gradFill>
        <a:effectLst/>
      </p:bgPr>
    </p:bg>
    <p:spTree>
      <p:nvGrpSpPr>
        <p:cNvPr id="1" name=""/>
        <p:cNvGrpSpPr/>
        <p:nvPr/>
      </p:nvGrpSpPr>
      <p:grpSpPr>
        <a:xfrm>
          <a:off x="0" y="0"/>
          <a:ext cx="0" cy="0"/>
          <a:chOff x="0" y="0"/>
          <a:chExt cx="0" cy="0"/>
        </a:xfrm>
      </p:grpSpPr>
      <p:sp>
        <p:nvSpPr>
          <p:cNvPr id="2" name="1 Başlık"/>
          <p:cNvSpPr txBox="1">
            <a:spLocks noGrp="1"/>
          </p:cNvSpPr>
          <p:nvPr>
            <p:ph type="title"/>
          </p:nvPr>
        </p:nvSpPr>
        <p:spPr>
          <a:xfrm>
            <a:off x="530352" y="1316736"/>
            <a:ext cx="7772400" cy="1362456"/>
          </a:xfrm>
        </p:spPr>
        <p:txBody>
          <a:bodyPr tIns="0"/>
          <a:lstStyle>
            <a:lvl1pPr>
              <a:defRPr sz="5600" b="1">
                <a:solidFill>
                  <a:srgbClr val="4CE4AD"/>
                </a:solidFill>
                <a:effectLst>
                  <a:outerShdw dist="25402" dir="5400000">
                    <a:srgbClr val="000000"/>
                  </a:outerShdw>
                </a:effectLst>
              </a:defRPr>
            </a:lvl1pPr>
          </a:lstStyle>
          <a:p>
            <a:pPr lvl="0"/>
            <a:r>
              <a:rPr lang="tr-TR"/>
              <a:t>Asıl başlık stili için tıklatın</a:t>
            </a:r>
            <a:endParaRPr lang="en-US"/>
          </a:p>
        </p:txBody>
      </p:sp>
      <p:sp>
        <p:nvSpPr>
          <p:cNvPr id="3" name="2 Metin Yer Tutucusu"/>
          <p:cNvSpPr txBox="1">
            <a:spLocks noGrp="1"/>
          </p:cNvSpPr>
          <p:nvPr>
            <p:ph type="body" idx="1"/>
          </p:nvPr>
        </p:nvSpPr>
        <p:spPr>
          <a:xfrm>
            <a:off x="530352" y="2704667"/>
            <a:ext cx="7772400" cy="1509710"/>
          </a:xfrm>
        </p:spPr>
        <p:txBody>
          <a:bodyPr lIns="45720" rIns="45720"/>
          <a:lstStyle>
            <a:lvl1pPr marL="0" indent="0">
              <a:spcBef>
                <a:spcPts val="500"/>
              </a:spcBef>
              <a:buNone/>
              <a:defRPr sz="2200">
                <a:solidFill>
                  <a:srgbClr val="FFFFFF"/>
                </a:solidFill>
              </a:defRPr>
            </a:lvl1pPr>
          </a:lstStyle>
          <a:p>
            <a:pPr lvl="0"/>
            <a:r>
              <a:rPr lang="tr-TR"/>
              <a:t>Asıl metin stillerini düzenlemek için tıklatın</a:t>
            </a:r>
          </a:p>
        </p:txBody>
      </p:sp>
      <p:sp>
        <p:nvSpPr>
          <p:cNvPr id="4" name="3 Veri Yer Tutucusu"/>
          <p:cNvSpPr txBox="1">
            <a:spLocks noGrp="1"/>
          </p:cNvSpPr>
          <p:nvPr>
            <p:ph type="dt" sz="half" idx="7"/>
          </p:nvPr>
        </p:nvSpPr>
        <p:spPr/>
        <p:txBody>
          <a:bodyPr/>
          <a:lstStyle>
            <a:lvl1pPr>
              <a:defRPr>
                <a:solidFill>
                  <a:srgbClr val="D1EAEE"/>
                </a:solidFill>
              </a:defRPr>
            </a:lvl1pPr>
          </a:lstStyle>
          <a:p>
            <a:pPr lvl="0"/>
            <a:fld id="{058743CD-1059-49EF-BB51-2801B1C328CE}" type="datetime1">
              <a:rPr lang="tr-TR"/>
              <a:pPr lvl="0"/>
              <a:t>28.8.2017</a:t>
            </a:fld>
            <a:endParaRPr lang="tr-TR"/>
          </a:p>
        </p:txBody>
      </p:sp>
      <p:sp>
        <p:nvSpPr>
          <p:cNvPr id="5" name="4 Altbilgi Yer Tutucusu"/>
          <p:cNvSpPr txBox="1">
            <a:spLocks noGrp="1"/>
          </p:cNvSpPr>
          <p:nvPr>
            <p:ph type="ftr" sz="quarter" idx="9"/>
          </p:nvPr>
        </p:nvSpPr>
        <p:spPr/>
        <p:txBody>
          <a:bodyPr/>
          <a:lstStyle>
            <a:lvl1pPr>
              <a:defRPr>
                <a:solidFill>
                  <a:srgbClr val="D1EAEE"/>
                </a:solidFill>
              </a:defRPr>
            </a:lvl1pPr>
          </a:lstStyle>
          <a:p>
            <a:pPr lvl="0"/>
            <a:endParaRPr lang="tr-TR"/>
          </a:p>
        </p:txBody>
      </p:sp>
      <p:sp>
        <p:nvSpPr>
          <p:cNvPr id="6" name="5 Slayt Numarası Yer Tutucusu"/>
          <p:cNvSpPr txBox="1">
            <a:spLocks noGrp="1"/>
          </p:cNvSpPr>
          <p:nvPr>
            <p:ph type="sldNum" sz="quarter" idx="8"/>
          </p:nvPr>
        </p:nvSpPr>
        <p:spPr/>
        <p:txBody>
          <a:bodyPr/>
          <a:lstStyle>
            <a:lvl1pPr>
              <a:defRPr>
                <a:solidFill>
                  <a:srgbClr val="D1EAEE"/>
                </a:solidFill>
              </a:defRPr>
            </a:lvl1pPr>
          </a:lstStyle>
          <a:p>
            <a:pPr lvl="0"/>
            <a:fld id="{0A61D121-A302-4389-BE03-D0684D9AF80F}" type="slidenum">
              <a:t>‹#›</a:t>
            </a:fld>
            <a:endParaRPr lang="tr-TR"/>
          </a:p>
        </p:txBody>
      </p:sp>
    </p:spTree>
    <p:extLst>
      <p:ext uri="{BB962C8B-B14F-4D97-AF65-F5344CB8AC3E}">
        <p14:creationId xmlns:p14="http://schemas.microsoft.com/office/powerpoint/2010/main" val="1139183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txBox="1">
            <a:spLocks noGrp="1"/>
          </p:cNvSpPr>
          <p:nvPr>
            <p:ph type="title"/>
          </p:nvPr>
        </p:nvSpPr>
        <p:spPr/>
        <p:txBody>
          <a:bodyPr/>
          <a:lstStyle>
            <a:lvl1pPr>
              <a:defRPr/>
            </a:lvl1pPr>
          </a:lstStyle>
          <a:p>
            <a:pPr lvl="0"/>
            <a:r>
              <a:rPr lang="tr-TR"/>
              <a:t>Asıl başlık stili için tıklatın</a:t>
            </a:r>
            <a:endParaRPr lang="en-US"/>
          </a:p>
        </p:txBody>
      </p:sp>
      <p:sp>
        <p:nvSpPr>
          <p:cNvPr id="3" name="2 İçerik Yer Tutucusu"/>
          <p:cNvSpPr txBox="1">
            <a:spLocks noGrp="1"/>
          </p:cNvSpPr>
          <p:nvPr>
            <p:ph idx="1"/>
          </p:nvPr>
        </p:nvSpPr>
        <p:spPr>
          <a:xfrm>
            <a:off x="457200" y="1920084"/>
            <a:ext cx="4038603" cy="4434840"/>
          </a:xfrm>
        </p:spPr>
        <p:txBody>
          <a:bodyPr/>
          <a:lstStyle>
            <a:lvl1pPr>
              <a:defRPr/>
            </a:lvl1pPr>
            <a:lvl2pPr>
              <a:defRPr/>
            </a:lvl2pPr>
            <a:lvl3pPr>
              <a:defRPr sz="2000"/>
            </a:lvl3pPr>
            <a:lvl4pPr>
              <a:spcBef>
                <a:spcPts val="400"/>
              </a:spcBef>
              <a:defRPr sz="1800"/>
            </a:lvl4pPr>
            <a:lvl5pPr>
              <a:spcBef>
                <a:spcPts val="400"/>
              </a:spcBef>
              <a:defRPr sz="18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3 İçerik Yer Tutucusu"/>
          <p:cNvSpPr txBox="1">
            <a:spLocks noGrp="1"/>
          </p:cNvSpPr>
          <p:nvPr>
            <p:ph idx="2"/>
          </p:nvPr>
        </p:nvSpPr>
        <p:spPr>
          <a:xfrm>
            <a:off x="4648196" y="1920084"/>
            <a:ext cx="4038603" cy="4434840"/>
          </a:xfrm>
        </p:spPr>
        <p:txBody>
          <a:bodyPr/>
          <a:lstStyle>
            <a:lvl1pPr>
              <a:defRPr/>
            </a:lvl1pPr>
            <a:lvl2pPr>
              <a:defRPr/>
            </a:lvl2pPr>
            <a:lvl3pPr>
              <a:defRPr sz="2000"/>
            </a:lvl3pPr>
            <a:lvl4pPr>
              <a:spcBef>
                <a:spcPts val="400"/>
              </a:spcBef>
              <a:defRPr sz="1800"/>
            </a:lvl4pPr>
            <a:lvl5pPr>
              <a:spcBef>
                <a:spcPts val="400"/>
              </a:spcBef>
              <a:defRPr sz="18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4 Veri Yer Tutucusu"/>
          <p:cNvSpPr txBox="1">
            <a:spLocks noGrp="1"/>
          </p:cNvSpPr>
          <p:nvPr>
            <p:ph type="dt" sz="half" idx="7"/>
          </p:nvPr>
        </p:nvSpPr>
        <p:spPr/>
        <p:txBody>
          <a:bodyPr/>
          <a:lstStyle>
            <a:lvl1pPr>
              <a:defRPr/>
            </a:lvl1pPr>
          </a:lstStyle>
          <a:p>
            <a:pPr lvl="0"/>
            <a:fld id="{CFDFC84B-A42C-4E3E-A3F7-A57348076C7C}" type="datetime1">
              <a:rPr lang="tr-TR"/>
              <a:pPr lvl="0"/>
              <a:t>28.8.2017</a:t>
            </a:fld>
            <a:endParaRPr lang="tr-TR"/>
          </a:p>
        </p:txBody>
      </p:sp>
      <p:sp>
        <p:nvSpPr>
          <p:cNvPr id="6" name="5 Altbilgi Yer Tutucusu"/>
          <p:cNvSpPr txBox="1">
            <a:spLocks noGrp="1"/>
          </p:cNvSpPr>
          <p:nvPr>
            <p:ph type="ftr" sz="quarter" idx="9"/>
          </p:nvPr>
        </p:nvSpPr>
        <p:spPr/>
        <p:txBody>
          <a:bodyPr/>
          <a:lstStyle>
            <a:lvl1pPr>
              <a:defRPr/>
            </a:lvl1pPr>
          </a:lstStyle>
          <a:p>
            <a:pPr lvl="0"/>
            <a:endParaRPr lang="tr-TR"/>
          </a:p>
        </p:txBody>
      </p:sp>
      <p:sp>
        <p:nvSpPr>
          <p:cNvPr id="7" name="6 Slayt Numarası Yer Tutucusu"/>
          <p:cNvSpPr txBox="1">
            <a:spLocks noGrp="1"/>
          </p:cNvSpPr>
          <p:nvPr>
            <p:ph type="sldNum" sz="quarter" idx="8"/>
          </p:nvPr>
        </p:nvSpPr>
        <p:spPr/>
        <p:txBody>
          <a:bodyPr/>
          <a:lstStyle>
            <a:lvl1pPr>
              <a:defRPr/>
            </a:lvl1pPr>
          </a:lstStyle>
          <a:p>
            <a:pPr lvl="0"/>
            <a:fld id="{DA01FABA-7C52-4333-9A52-936D3AED4B5F}" type="slidenum">
              <a:t>‹#›</a:t>
            </a:fld>
            <a:endParaRPr lang="tr-TR"/>
          </a:p>
        </p:txBody>
      </p:sp>
    </p:spTree>
    <p:extLst>
      <p:ext uri="{BB962C8B-B14F-4D97-AF65-F5344CB8AC3E}">
        <p14:creationId xmlns:p14="http://schemas.microsoft.com/office/powerpoint/2010/main" val="1387722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txBox="1">
            <a:spLocks noGrp="1"/>
          </p:cNvSpPr>
          <p:nvPr>
            <p:ph type="title"/>
          </p:nvPr>
        </p:nvSpPr>
        <p:spPr/>
        <p:txBody>
          <a:bodyPr/>
          <a:lstStyle>
            <a:lvl1pPr>
              <a:defRPr/>
            </a:lvl1pPr>
          </a:lstStyle>
          <a:p>
            <a:pPr lvl="0"/>
            <a:r>
              <a:rPr lang="tr-TR"/>
              <a:t>Asıl başlık stili için tıklatın</a:t>
            </a:r>
            <a:endParaRPr lang="en-US"/>
          </a:p>
        </p:txBody>
      </p:sp>
      <p:sp>
        <p:nvSpPr>
          <p:cNvPr id="3" name="2 Metin Yer Tutucusu"/>
          <p:cNvSpPr txBox="1">
            <a:spLocks noGrp="1"/>
          </p:cNvSpPr>
          <p:nvPr>
            <p:ph type="body" idx="1"/>
          </p:nvPr>
        </p:nvSpPr>
        <p:spPr>
          <a:xfrm>
            <a:off x="457200" y="1855244"/>
            <a:ext cx="4040184" cy="659355"/>
          </a:xfrm>
        </p:spPr>
        <p:txBody>
          <a:bodyPr lIns="45720" tIns="0" rIns="45720" bIns="0" anchor="ctr"/>
          <a:lstStyle>
            <a:lvl1pPr marL="0" indent="0">
              <a:buNone/>
              <a:defRPr sz="2400" b="1">
                <a:solidFill>
                  <a:srgbClr val="04617B"/>
                </a:solidFill>
              </a:defRPr>
            </a:lvl1pPr>
          </a:lstStyle>
          <a:p>
            <a:pPr lvl="0"/>
            <a:r>
              <a:rPr lang="tr-TR"/>
              <a:t>Asıl metin stillerini düzenlemek için tıklatın</a:t>
            </a:r>
          </a:p>
        </p:txBody>
      </p:sp>
      <p:sp>
        <p:nvSpPr>
          <p:cNvPr id="4" name="3 Metin Yer Tutucusu"/>
          <p:cNvSpPr txBox="1">
            <a:spLocks noGrp="1"/>
          </p:cNvSpPr>
          <p:nvPr>
            <p:ph type="body" idx="3"/>
          </p:nvPr>
        </p:nvSpPr>
        <p:spPr>
          <a:xfrm>
            <a:off x="4645023" y="1859752"/>
            <a:ext cx="4041776" cy="654847"/>
          </a:xfrm>
        </p:spPr>
        <p:txBody>
          <a:bodyPr lIns="45720" tIns="0" rIns="45720" bIns="0" anchor="ctr"/>
          <a:lstStyle>
            <a:lvl1pPr marL="0" indent="0">
              <a:buNone/>
              <a:defRPr sz="2400" b="1">
                <a:solidFill>
                  <a:srgbClr val="04617B"/>
                </a:solidFill>
              </a:defRPr>
            </a:lvl1pPr>
          </a:lstStyle>
          <a:p>
            <a:pPr lvl="0"/>
            <a:r>
              <a:rPr lang="tr-TR"/>
              <a:t>Asıl metin stillerini düzenlemek için tıklatın</a:t>
            </a:r>
          </a:p>
        </p:txBody>
      </p:sp>
      <p:sp>
        <p:nvSpPr>
          <p:cNvPr id="5" name="4 İçerik Yer Tutucusu"/>
          <p:cNvSpPr txBox="1">
            <a:spLocks noGrp="1"/>
          </p:cNvSpPr>
          <p:nvPr>
            <p:ph idx="2"/>
          </p:nvPr>
        </p:nvSpPr>
        <p:spPr>
          <a:xfrm>
            <a:off x="457200" y="2514600"/>
            <a:ext cx="4040184" cy="3845719"/>
          </a:xfrm>
        </p:spPr>
        <p:txBody>
          <a:bodyPr tIns="0"/>
          <a:lstStyle>
            <a:lvl1pPr>
              <a:spcBef>
                <a:spcPts val="500"/>
              </a:spcBef>
              <a:defRPr sz="22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5 İçerik Yer Tutucusu"/>
          <p:cNvSpPr txBox="1">
            <a:spLocks noGrp="1"/>
          </p:cNvSpPr>
          <p:nvPr>
            <p:ph idx="4"/>
          </p:nvPr>
        </p:nvSpPr>
        <p:spPr>
          <a:xfrm>
            <a:off x="4645023" y="2514600"/>
            <a:ext cx="4041776" cy="3845719"/>
          </a:xfrm>
        </p:spPr>
        <p:txBody>
          <a:bodyPr tIns="0"/>
          <a:lstStyle>
            <a:lvl1pPr>
              <a:spcBef>
                <a:spcPts val="500"/>
              </a:spcBef>
              <a:defRPr sz="22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6 Veri Yer Tutucusu"/>
          <p:cNvSpPr txBox="1">
            <a:spLocks noGrp="1"/>
          </p:cNvSpPr>
          <p:nvPr>
            <p:ph type="dt" sz="half" idx="7"/>
          </p:nvPr>
        </p:nvSpPr>
        <p:spPr/>
        <p:txBody>
          <a:bodyPr/>
          <a:lstStyle>
            <a:lvl1pPr>
              <a:defRPr/>
            </a:lvl1pPr>
          </a:lstStyle>
          <a:p>
            <a:pPr lvl="0"/>
            <a:fld id="{E3DDC92D-F190-42E8-B785-01EAB42CB0EB}" type="datetime1">
              <a:rPr lang="tr-TR"/>
              <a:pPr lvl="0"/>
              <a:t>28.8.2017</a:t>
            </a:fld>
            <a:endParaRPr lang="tr-TR"/>
          </a:p>
        </p:txBody>
      </p:sp>
      <p:sp>
        <p:nvSpPr>
          <p:cNvPr id="8" name="7 Altbilgi Yer Tutucusu"/>
          <p:cNvSpPr txBox="1">
            <a:spLocks noGrp="1"/>
          </p:cNvSpPr>
          <p:nvPr>
            <p:ph type="ftr" sz="quarter" idx="9"/>
          </p:nvPr>
        </p:nvSpPr>
        <p:spPr/>
        <p:txBody>
          <a:bodyPr/>
          <a:lstStyle>
            <a:lvl1pPr>
              <a:defRPr/>
            </a:lvl1pPr>
          </a:lstStyle>
          <a:p>
            <a:pPr lvl="0"/>
            <a:endParaRPr lang="tr-TR"/>
          </a:p>
        </p:txBody>
      </p:sp>
      <p:sp>
        <p:nvSpPr>
          <p:cNvPr id="9" name="8 Slayt Numarası Yer Tutucusu"/>
          <p:cNvSpPr txBox="1">
            <a:spLocks noGrp="1"/>
          </p:cNvSpPr>
          <p:nvPr>
            <p:ph type="sldNum" sz="quarter" idx="8"/>
          </p:nvPr>
        </p:nvSpPr>
        <p:spPr/>
        <p:txBody>
          <a:bodyPr/>
          <a:lstStyle>
            <a:lvl1pPr>
              <a:defRPr/>
            </a:lvl1pPr>
          </a:lstStyle>
          <a:p>
            <a:pPr lvl="0"/>
            <a:fld id="{0E8F0464-3B71-4D4C-AE3E-1B3346DA7063}" type="slidenum">
              <a:t>‹#›</a:t>
            </a:fld>
            <a:endParaRPr lang="tr-TR"/>
          </a:p>
        </p:txBody>
      </p:sp>
    </p:spTree>
    <p:extLst>
      <p:ext uri="{BB962C8B-B14F-4D97-AF65-F5344CB8AC3E}">
        <p14:creationId xmlns:p14="http://schemas.microsoft.com/office/powerpoint/2010/main" val="168372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txBox="1">
            <a:spLocks noGrp="1"/>
          </p:cNvSpPr>
          <p:nvPr>
            <p:ph type="title"/>
          </p:nvPr>
        </p:nvSpPr>
        <p:spPr>
          <a:xfrm>
            <a:off x="457200" y="704088"/>
            <a:ext cx="8305796" cy="1143000"/>
          </a:xfrm>
        </p:spPr>
        <p:txBody>
          <a:bodyPr/>
          <a:lstStyle>
            <a:lvl1pPr>
              <a:defRPr/>
            </a:lvl1pPr>
          </a:lstStyle>
          <a:p>
            <a:pPr lvl="0"/>
            <a:r>
              <a:rPr lang="tr-TR"/>
              <a:t>Asıl başlık stili için tıklatın</a:t>
            </a:r>
            <a:endParaRPr lang="en-US"/>
          </a:p>
        </p:txBody>
      </p:sp>
      <p:sp>
        <p:nvSpPr>
          <p:cNvPr id="3" name="2 Veri Yer Tutucusu"/>
          <p:cNvSpPr txBox="1">
            <a:spLocks noGrp="1"/>
          </p:cNvSpPr>
          <p:nvPr>
            <p:ph type="dt" sz="half" idx="7"/>
          </p:nvPr>
        </p:nvSpPr>
        <p:spPr/>
        <p:txBody>
          <a:bodyPr/>
          <a:lstStyle>
            <a:lvl1pPr>
              <a:defRPr/>
            </a:lvl1pPr>
          </a:lstStyle>
          <a:p>
            <a:pPr lvl="0"/>
            <a:fld id="{5A74CCA7-338C-4F54-82FD-6F88AB18DD04}" type="datetime1">
              <a:rPr lang="tr-TR"/>
              <a:pPr lvl="0"/>
              <a:t>28.8.2017</a:t>
            </a:fld>
            <a:endParaRPr lang="tr-TR"/>
          </a:p>
        </p:txBody>
      </p:sp>
      <p:sp>
        <p:nvSpPr>
          <p:cNvPr id="4" name="3 Altbilgi Yer Tutucusu"/>
          <p:cNvSpPr txBox="1">
            <a:spLocks noGrp="1"/>
          </p:cNvSpPr>
          <p:nvPr>
            <p:ph type="ftr" sz="quarter" idx="9"/>
          </p:nvPr>
        </p:nvSpPr>
        <p:spPr/>
        <p:txBody>
          <a:bodyPr/>
          <a:lstStyle>
            <a:lvl1pPr>
              <a:defRPr/>
            </a:lvl1pPr>
          </a:lstStyle>
          <a:p>
            <a:pPr lvl="0"/>
            <a:endParaRPr lang="tr-TR"/>
          </a:p>
        </p:txBody>
      </p:sp>
      <p:sp>
        <p:nvSpPr>
          <p:cNvPr id="5" name="4 Slayt Numarası Yer Tutucusu"/>
          <p:cNvSpPr txBox="1">
            <a:spLocks noGrp="1"/>
          </p:cNvSpPr>
          <p:nvPr>
            <p:ph type="sldNum" sz="quarter" idx="8"/>
          </p:nvPr>
        </p:nvSpPr>
        <p:spPr/>
        <p:txBody>
          <a:bodyPr/>
          <a:lstStyle>
            <a:lvl1pPr>
              <a:defRPr/>
            </a:lvl1pPr>
          </a:lstStyle>
          <a:p>
            <a:pPr lvl="0"/>
            <a:fld id="{81247BDC-44C5-49BA-8593-EA08177F7E4B}" type="slidenum">
              <a:t>‹#›</a:t>
            </a:fld>
            <a:endParaRPr lang="tr-TR"/>
          </a:p>
        </p:txBody>
      </p:sp>
    </p:spTree>
    <p:extLst>
      <p:ext uri="{BB962C8B-B14F-4D97-AF65-F5344CB8AC3E}">
        <p14:creationId xmlns:p14="http://schemas.microsoft.com/office/powerpoint/2010/main" val="3746118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txBox="1">
            <a:spLocks noGrp="1"/>
          </p:cNvSpPr>
          <p:nvPr>
            <p:ph type="dt" sz="half" idx="7"/>
          </p:nvPr>
        </p:nvSpPr>
        <p:spPr/>
        <p:txBody>
          <a:bodyPr/>
          <a:lstStyle>
            <a:lvl1pPr>
              <a:defRPr/>
            </a:lvl1pPr>
          </a:lstStyle>
          <a:p>
            <a:pPr lvl="0"/>
            <a:fld id="{C3512D4D-68F1-4893-AC89-12B6F35238E7}" type="datetime1">
              <a:rPr lang="tr-TR"/>
              <a:pPr lvl="0"/>
              <a:t>28.8.2017</a:t>
            </a:fld>
            <a:endParaRPr lang="tr-TR"/>
          </a:p>
        </p:txBody>
      </p:sp>
      <p:sp>
        <p:nvSpPr>
          <p:cNvPr id="3" name="2 Altbilgi Yer Tutucusu"/>
          <p:cNvSpPr txBox="1">
            <a:spLocks noGrp="1"/>
          </p:cNvSpPr>
          <p:nvPr>
            <p:ph type="ftr" sz="quarter" idx="9"/>
          </p:nvPr>
        </p:nvSpPr>
        <p:spPr/>
        <p:txBody>
          <a:bodyPr/>
          <a:lstStyle>
            <a:lvl1pPr>
              <a:defRPr/>
            </a:lvl1pPr>
          </a:lstStyle>
          <a:p>
            <a:pPr lvl="0"/>
            <a:endParaRPr lang="tr-TR"/>
          </a:p>
        </p:txBody>
      </p:sp>
      <p:sp>
        <p:nvSpPr>
          <p:cNvPr id="4" name="3 Slayt Numarası Yer Tutucusu"/>
          <p:cNvSpPr txBox="1">
            <a:spLocks noGrp="1"/>
          </p:cNvSpPr>
          <p:nvPr>
            <p:ph type="sldNum" sz="quarter" idx="8"/>
          </p:nvPr>
        </p:nvSpPr>
        <p:spPr/>
        <p:txBody>
          <a:bodyPr/>
          <a:lstStyle>
            <a:lvl1pPr>
              <a:defRPr/>
            </a:lvl1pPr>
          </a:lstStyle>
          <a:p>
            <a:pPr lvl="0"/>
            <a:fld id="{3E554F78-F25B-4D4C-B481-9844DD1A674B}" type="slidenum">
              <a:t>‹#›</a:t>
            </a:fld>
            <a:endParaRPr lang="tr-TR"/>
          </a:p>
        </p:txBody>
      </p:sp>
    </p:spTree>
    <p:extLst>
      <p:ext uri="{BB962C8B-B14F-4D97-AF65-F5344CB8AC3E}">
        <p14:creationId xmlns:p14="http://schemas.microsoft.com/office/powerpoint/2010/main" val="1490356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txBox="1">
            <a:spLocks noGrp="1"/>
          </p:cNvSpPr>
          <p:nvPr>
            <p:ph type="title"/>
          </p:nvPr>
        </p:nvSpPr>
        <p:spPr>
          <a:xfrm>
            <a:off x="685800" y="514350"/>
            <a:ext cx="2743200" cy="1162046"/>
          </a:xfrm>
        </p:spPr>
        <p:txBody>
          <a:bodyPr/>
          <a:lstStyle>
            <a:lvl1pPr>
              <a:defRPr sz="2600"/>
            </a:lvl1pPr>
          </a:lstStyle>
          <a:p>
            <a:pPr lvl="0"/>
            <a:r>
              <a:rPr lang="tr-TR"/>
              <a:t>Asıl başlık stili için tıklatın</a:t>
            </a:r>
            <a:endParaRPr lang="en-US"/>
          </a:p>
        </p:txBody>
      </p:sp>
      <p:sp>
        <p:nvSpPr>
          <p:cNvPr id="3" name="2 Metin Yer Tutucusu"/>
          <p:cNvSpPr txBox="1">
            <a:spLocks noGrp="1"/>
          </p:cNvSpPr>
          <p:nvPr>
            <p:ph type="body" idx="2"/>
          </p:nvPr>
        </p:nvSpPr>
        <p:spPr>
          <a:xfrm>
            <a:off x="685800" y="1676396"/>
            <a:ext cx="2743200" cy="4572000"/>
          </a:xfrm>
        </p:spPr>
        <p:txBody>
          <a:bodyPr lIns="18288" rIns="18288"/>
          <a:lstStyle>
            <a:lvl1pPr marL="0" indent="0">
              <a:spcBef>
                <a:spcPts val="300"/>
              </a:spcBef>
              <a:buNone/>
              <a:defRPr sz="1400"/>
            </a:lvl1pPr>
          </a:lstStyle>
          <a:p>
            <a:pPr lvl="0"/>
            <a:r>
              <a:rPr lang="tr-TR"/>
              <a:t>Asıl metin stillerini düzenlemek için tıklatın</a:t>
            </a:r>
          </a:p>
        </p:txBody>
      </p:sp>
      <p:sp>
        <p:nvSpPr>
          <p:cNvPr id="4" name="3 İçerik Yer Tutucusu"/>
          <p:cNvSpPr txBox="1">
            <a:spLocks noGrp="1"/>
          </p:cNvSpPr>
          <p:nvPr>
            <p:ph idx="1"/>
          </p:nvPr>
        </p:nvSpPr>
        <p:spPr>
          <a:xfrm>
            <a:off x="3575047" y="1676396"/>
            <a:ext cx="5111752" cy="4572000"/>
          </a:xfrm>
        </p:spPr>
        <p:txBody>
          <a:bodyPr tIns="0"/>
          <a:lstStyle>
            <a:lvl1pPr>
              <a:spcBef>
                <a:spcPts val="700"/>
              </a:spcBef>
              <a:defRPr sz="2800"/>
            </a:lvl1pPr>
            <a:lvl2pPr>
              <a:defRPr sz="2600"/>
            </a:lvl2pPr>
            <a:lvl3pPr>
              <a:spcBef>
                <a:spcPts val="600"/>
              </a:spcBef>
              <a:defRPr sz="2400"/>
            </a:lvl3pPr>
            <a:lvl4pPr>
              <a:defRPr/>
            </a:lvl4pPr>
            <a:lvl5pPr>
              <a:spcBef>
                <a:spcPts val="400"/>
              </a:spcBef>
              <a:defRPr sz="1800"/>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4 Veri Yer Tutucusu"/>
          <p:cNvSpPr txBox="1">
            <a:spLocks noGrp="1"/>
          </p:cNvSpPr>
          <p:nvPr>
            <p:ph type="dt" sz="half" idx="7"/>
          </p:nvPr>
        </p:nvSpPr>
        <p:spPr/>
        <p:txBody>
          <a:bodyPr/>
          <a:lstStyle>
            <a:lvl1pPr>
              <a:defRPr/>
            </a:lvl1pPr>
          </a:lstStyle>
          <a:p>
            <a:pPr lvl="0"/>
            <a:fld id="{FBEBDDB6-98A4-4049-A314-53A8712A7DC5}" type="datetime1">
              <a:rPr lang="tr-TR"/>
              <a:pPr lvl="0"/>
              <a:t>28.8.2017</a:t>
            </a:fld>
            <a:endParaRPr lang="tr-TR"/>
          </a:p>
        </p:txBody>
      </p:sp>
      <p:sp>
        <p:nvSpPr>
          <p:cNvPr id="6" name="5 Altbilgi Yer Tutucusu"/>
          <p:cNvSpPr txBox="1">
            <a:spLocks noGrp="1"/>
          </p:cNvSpPr>
          <p:nvPr>
            <p:ph type="ftr" sz="quarter" idx="9"/>
          </p:nvPr>
        </p:nvSpPr>
        <p:spPr/>
        <p:txBody>
          <a:bodyPr/>
          <a:lstStyle>
            <a:lvl1pPr>
              <a:defRPr/>
            </a:lvl1pPr>
          </a:lstStyle>
          <a:p>
            <a:pPr lvl="0"/>
            <a:endParaRPr lang="tr-TR"/>
          </a:p>
        </p:txBody>
      </p:sp>
      <p:sp>
        <p:nvSpPr>
          <p:cNvPr id="7" name="6 Slayt Numarası Yer Tutucusu"/>
          <p:cNvSpPr txBox="1">
            <a:spLocks noGrp="1"/>
          </p:cNvSpPr>
          <p:nvPr>
            <p:ph type="sldNum" sz="quarter" idx="8"/>
          </p:nvPr>
        </p:nvSpPr>
        <p:spPr/>
        <p:txBody>
          <a:bodyPr/>
          <a:lstStyle>
            <a:lvl1pPr>
              <a:defRPr/>
            </a:lvl1pPr>
          </a:lstStyle>
          <a:p>
            <a:pPr lvl="0"/>
            <a:fld id="{3349F710-6A18-4681-B2DC-E3BA7CDDAD3B}" type="slidenum">
              <a:t>‹#›</a:t>
            </a:fld>
            <a:endParaRPr lang="tr-TR"/>
          </a:p>
        </p:txBody>
      </p:sp>
    </p:spTree>
    <p:extLst>
      <p:ext uri="{BB962C8B-B14F-4D97-AF65-F5344CB8AC3E}">
        <p14:creationId xmlns:p14="http://schemas.microsoft.com/office/powerpoint/2010/main" val="397552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8 Tek Köşesi Kesik ve Yuvarlatılmış Dikdörtgen"/>
          <p:cNvSpPr/>
          <p:nvPr/>
        </p:nvSpPr>
        <p:spPr>
          <a:xfrm rot="420008" flipV="1">
            <a:off x="3165754" y="1108079"/>
            <a:ext cx="5257800" cy="4114800"/>
          </a:xfrm>
          <a:custGeom>
            <a:avLst/>
            <a:gdLst>
              <a:gd name="f0" fmla="val 10800000"/>
              <a:gd name="f1" fmla="val 5400000"/>
              <a:gd name="f2" fmla="val w"/>
              <a:gd name="f3" fmla="val h"/>
              <a:gd name="f4" fmla="val ss"/>
              <a:gd name="f5" fmla="val 0"/>
              <a:gd name="f6" fmla="val 3646"/>
              <a:gd name="f7" fmla="abs f2"/>
              <a:gd name="f8" fmla="abs f3"/>
              <a:gd name="f9" fmla="abs f4"/>
              <a:gd name="f10" fmla="?: f7 f2 1"/>
              <a:gd name="f11" fmla="?: f8 f3 1"/>
              <a:gd name="f12" fmla="?: f9 f4 1"/>
              <a:gd name="f13" fmla="*/ f10 1 21600"/>
              <a:gd name="f14" fmla="*/ f11 1 21600"/>
              <a:gd name="f15" fmla="*/ 21600 f10 1"/>
              <a:gd name="f16" fmla="*/ 21600 f11 1"/>
              <a:gd name="f17" fmla="min f14 f13"/>
              <a:gd name="f18" fmla="*/ f15 1 f12"/>
              <a:gd name="f19" fmla="*/ f16 1 f12"/>
              <a:gd name="f20" fmla="val f18"/>
              <a:gd name="f21" fmla="val f19"/>
              <a:gd name="f22" fmla="*/ f5 f17 1"/>
              <a:gd name="f23" fmla="+- f21 0 f5"/>
              <a:gd name="f24" fmla="+- f20 0 f5"/>
              <a:gd name="f25" fmla="*/ f21 f17 1"/>
              <a:gd name="f26" fmla="*/ f20 f17 1"/>
              <a:gd name="f27" fmla="min f24 f23"/>
              <a:gd name="f28" fmla="*/ f27 f5 1"/>
              <a:gd name="f29" fmla="*/ f27 f6 1"/>
              <a:gd name="f30" fmla="*/ f28 1 100000"/>
              <a:gd name="f31" fmla="*/ f29 1 100000"/>
              <a:gd name="f32" fmla="+- f20 0 f31"/>
              <a:gd name="f33" fmla="*/ f30 29289 1"/>
              <a:gd name="f34" fmla="*/ f30 f17 1"/>
              <a:gd name="f35" fmla="*/ f31 f17 1"/>
              <a:gd name="f36" fmla="*/ f33 1 100000"/>
              <a:gd name="f37" fmla="+- f32 f20 0"/>
              <a:gd name="f38" fmla="*/ f32 f17 1"/>
              <a:gd name="f39" fmla="*/ f37 1 2"/>
              <a:gd name="f40" fmla="*/ f36 f17 1"/>
              <a:gd name="f41" fmla="*/ f39 f17 1"/>
            </a:gdLst>
            <a:ahLst/>
            <a:cxnLst>
              <a:cxn ang="3cd4">
                <a:pos x="hc" y="t"/>
              </a:cxn>
              <a:cxn ang="0">
                <a:pos x="r" y="vc"/>
              </a:cxn>
              <a:cxn ang="cd4">
                <a:pos x="hc" y="b"/>
              </a:cxn>
              <a:cxn ang="cd2">
                <a:pos x="l" y="vc"/>
              </a:cxn>
            </a:cxnLst>
            <a:rect l="f40" t="f40" r="f41" b="f25"/>
            <a:pathLst>
              <a:path>
                <a:moveTo>
                  <a:pt x="f34" y="f22"/>
                </a:moveTo>
                <a:lnTo>
                  <a:pt x="f38" y="f22"/>
                </a:lnTo>
                <a:lnTo>
                  <a:pt x="f26" y="f35"/>
                </a:lnTo>
                <a:lnTo>
                  <a:pt x="f26" y="f25"/>
                </a:lnTo>
                <a:lnTo>
                  <a:pt x="f22" y="f25"/>
                </a:lnTo>
                <a:lnTo>
                  <a:pt x="f22" y="f34"/>
                </a:lnTo>
                <a:arcTo wR="f34" hR="f34" stAng="f0" swAng="f1"/>
                <a:close/>
              </a:path>
            </a:pathLst>
          </a:custGeom>
          <a:solidFill>
            <a:srgbClr val="FFFFFF"/>
          </a:solidFill>
          <a:ln w="3172" cap="flat">
            <a:solidFill>
              <a:srgbClr val="C0C0C0"/>
            </a:solidFill>
            <a:prstDash val="solid"/>
            <a:miter/>
          </a:ln>
          <a:effectLst>
            <a:outerShdw dist="38499" dir="7499967" algn="tl">
              <a:srgbClr val="000000">
                <a:alpha val="25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nstantia"/>
            </a:endParaRPr>
          </a:p>
        </p:txBody>
      </p:sp>
      <p:sp>
        <p:nvSpPr>
          <p:cNvPr id="3" name="11 Dik Üçgen"/>
          <p:cNvSpPr/>
          <p:nvPr/>
        </p:nvSpPr>
        <p:spPr>
          <a:xfrm rot="420008" flipV="1">
            <a:off x="8004136" y="5359764"/>
            <a:ext cx="155448" cy="155448"/>
          </a:xfrm>
          <a:custGeom>
            <a:avLst/>
            <a:gdLst>
              <a:gd name="f0" fmla="val 10800000"/>
              <a:gd name="f1" fmla="val 5400000"/>
              <a:gd name="f2" fmla="val 180"/>
              <a:gd name="f3" fmla="val w"/>
              <a:gd name="f4" fmla="val h"/>
              <a:gd name="f5" fmla="val ss"/>
              <a:gd name="f6" fmla="val 0"/>
              <a:gd name="f7" fmla="+- 0 0 -360"/>
              <a:gd name="f8" fmla="+- 0 0 -180"/>
              <a:gd name="f9" fmla="+- 0 0 -90"/>
              <a:gd name="f10" fmla="abs f3"/>
              <a:gd name="f11" fmla="abs f4"/>
              <a:gd name="f12" fmla="abs f5"/>
              <a:gd name="f13" fmla="*/ f7 f0 1"/>
              <a:gd name="f14" fmla="*/ f8 f0 1"/>
              <a:gd name="f15" fmla="*/ f9 f0 1"/>
              <a:gd name="f16" fmla="?: f10 f3 1"/>
              <a:gd name="f17" fmla="?: f11 f4 1"/>
              <a:gd name="f18" fmla="?: f12 f5 1"/>
              <a:gd name="f19" fmla="*/ f13 1 f2"/>
              <a:gd name="f20" fmla="*/ f14 1 f2"/>
              <a:gd name="f21" fmla="*/ f15 1 f2"/>
              <a:gd name="f22" fmla="*/ f16 1 21600"/>
              <a:gd name="f23" fmla="*/ f17 1 21600"/>
              <a:gd name="f24" fmla="*/ 21600 f16 1"/>
              <a:gd name="f25" fmla="*/ 21600 f17 1"/>
              <a:gd name="f26" fmla="+- f19 0 f1"/>
              <a:gd name="f27" fmla="+- f20 0 f1"/>
              <a:gd name="f28" fmla="+- f21 0 f1"/>
              <a:gd name="f29" fmla="min f23 f22"/>
              <a:gd name="f30" fmla="*/ f24 1 f18"/>
              <a:gd name="f31" fmla="*/ f25 1 f18"/>
              <a:gd name="f32" fmla="val f30"/>
              <a:gd name="f33" fmla="val f31"/>
              <a:gd name="f34" fmla="*/ f6 f29 1"/>
              <a:gd name="f35" fmla="+- f33 0 f6"/>
              <a:gd name="f36" fmla="+- f32 0 f6"/>
              <a:gd name="f37" fmla="*/ f33 f29 1"/>
              <a:gd name="f38" fmla="*/ f32 f29 1"/>
              <a:gd name="f39" fmla="*/ f35 1 2"/>
              <a:gd name="f40" fmla="*/ f36 1 2"/>
              <a:gd name="f41" fmla="*/ f36 1 12"/>
              <a:gd name="f42" fmla="*/ f35 7 1"/>
              <a:gd name="f43" fmla="*/ f36 7 1"/>
              <a:gd name="f44" fmla="*/ f35 11 1"/>
              <a:gd name="f45" fmla="+- f6 f39 0"/>
              <a:gd name="f46" fmla="+- f6 f40 0"/>
              <a:gd name="f47" fmla="*/ f42 1 12"/>
              <a:gd name="f48" fmla="*/ f43 1 12"/>
              <a:gd name="f49" fmla="*/ f44 1 12"/>
              <a:gd name="f50" fmla="*/ f41 f29 1"/>
              <a:gd name="f51" fmla="*/ f47 f29 1"/>
              <a:gd name="f52" fmla="*/ f48 f29 1"/>
              <a:gd name="f53" fmla="*/ f49 f29 1"/>
              <a:gd name="f54" fmla="*/ f46 f29 1"/>
              <a:gd name="f55" fmla="*/ f45 f29 1"/>
            </a:gdLst>
            <a:ahLst/>
            <a:cxnLst>
              <a:cxn ang="3cd4">
                <a:pos x="hc" y="t"/>
              </a:cxn>
              <a:cxn ang="0">
                <a:pos x="r" y="vc"/>
              </a:cxn>
              <a:cxn ang="cd4">
                <a:pos x="hc" y="b"/>
              </a:cxn>
              <a:cxn ang="cd2">
                <a:pos x="l" y="vc"/>
              </a:cxn>
              <a:cxn ang="f26">
                <a:pos x="f34" y="f34"/>
              </a:cxn>
              <a:cxn ang="f27">
                <a:pos x="f34" y="f37"/>
              </a:cxn>
              <a:cxn ang="f27">
                <a:pos x="f38" y="f37"/>
              </a:cxn>
              <a:cxn ang="f28">
                <a:pos x="f54" y="f55"/>
              </a:cxn>
            </a:cxnLst>
            <a:rect l="f50" t="f51" r="f52" b="f53"/>
            <a:pathLst>
              <a:path>
                <a:moveTo>
                  <a:pt x="f34" y="f37"/>
                </a:moveTo>
                <a:lnTo>
                  <a:pt x="f34" y="f34"/>
                </a:lnTo>
                <a:lnTo>
                  <a:pt x="f38" y="f37"/>
                </a:lnTo>
                <a:close/>
              </a:path>
            </a:pathLst>
          </a:custGeom>
          <a:solidFill>
            <a:srgbClr val="FFFFFF"/>
          </a:solidFill>
          <a:ln w="12701" cap="flat">
            <a:solidFill>
              <a:srgbClr val="FFFFFF"/>
            </a:solidFill>
            <a:prstDash val="solid"/>
            <a:bevel/>
          </a:ln>
          <a:effectLst>
            <a:outerShdw dist="6348" dir="12898457" algn="tl">
              <a:srgbClr val="000000">
                <a:alpha val="47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nstantia"/>
            </a:endParaRPr>
          </a:p>
        </p:txBody>
      </p:sp>
      <p:sp>
        <p:nvSpPr>
          <p:cNvPr id="4" name="1 Başlık"/>
          <p:cNvSpPr txBox="1">
            <a:spLocks noGrp="1"/>
          </p:cNvSpPr>
          <p:nvPr>
            <p:ph type="title"/>
          </p:nvPr>
        </p:nvSpPr>
        <p:spPr>
          <a:xfrm>
            <a:off x="609603" y="1176997"/>
            <a:ext cx="2212848" cy="1582625"/>
          </a:xfrm>
        </p:spPr>
        <p:txBody>
          <a:bodyPr lIns="45720" rIns="45720" bIns="45720"/>
          <a:lstStyle>
            <a:lvl1pPr>
              <a:defRPr sz="2000" b="1"/>
            </a:lvl1pPr>
          </a:lstStyle>
          <a:p>
            <a:pPr lvl="0"/>
            <a:r>
              <a:rPr lang="tr-TR"/>
              <a:t>Asıl başlık stili için tıklatın</a:t>
            </a:r>
            <a:endParaRPr lang="en-US"/>
          </a:p>
        </p:txBody>
      </p:sp>
      <p:sp>
        <p:nvSpPr>
          <p:cNvPr id="5" name="3 Metin Yer Tutucusu"/>
          <p:cNvSpPr txBox="1">
            <a:spLocks noGrp="1"/>
          </p:cNvSpPr>
          <p:nvPr>
            <p:ph type="body" idx="2"/>
          </p:nvPr>
        </p:nvSpPr>
        <p:spPr>
          <a:xfrm>
            <a:off x="609603" y="2828787"/>
            <a:ext cx="2209803" cy="2179316"/>
          </a:xfrm>
        </p:spPr>
        <p:txBody>
          <a:bodyPr lIns="64008" rIns="45720"/>
          <a:lstStyle>
            <a:lvl1pPr marL="0" indent="0">
              <a:spcBef>
                <a:spcPts val="250"/>
              </a:spcBef>
              <a:buNone/>
              <a:defRPr sz="1300"/>
            </a:lvl1pPr>
          </a:lstStyle>
          <a:p>
            <a:pPr lvl="0"/>
            <a:r>
              <a:rPr lang="tr-TR"/>
              <a:t>Asıl metin stillerini düzenlemek için tıklatın</a:t>
            </a:r>
          </a:p>
        </p:txBody>
      </p:sp>
      <p:sp>
        <p:nvSpPr>
          <p:cNvPr id="6" name="4 Veri Yer Tutucusu"/>
          <p:cNvSpPr txBox="1">
            <a:spLocks noGrp="1"/>
          </p:cNvSpPr>
          <p:nvPr>
            <p:ph type="dt" sz="half" idx="7"/>
          </p:nvPr>
        </p:nvSpPr>
        <p:spPr/>
        <p:txBody>
          <a:bodyPr/>
          <a:lstStyle>
            <a:lvl1pPr>
              <a:defRPr/>
            </a:lvl1pPr>
          </a:lstStyle>
          <a:p>
            <a:pPr lvl="0"/>
            <a:fld id="{5B75EB5C-390E-4DF2-90E5-3022A1552179}" type="datetime1">
              <a:rPr lang="tr-TR"/>
              <a:pPr lvl="0"/>
              <a:t>28.8.2017</a:t>
            </a:fld>
            <a:endParaRPr lang="tr-TR"/>
          </a:p>
        </p:txBody>
      </p:sp>
      <p:sp>
        <p:nvSpPr>
          <p:cNvPr id="7" name="5 Altbilgi Yer Tutucusu"/>
          <p:cNvSpPr txBox="1">
            <a:spLocks noGrp="1"/>
          </p:cNvSpPr>
          <p:nvPr>
            <p:ph type="ftr" sz="quarter" idx="9"/>
          </p:nvPr>
        </p:nvSpPr>
        <p:spPr/>
        <p:txBody>
          <a:bodyPr/>
          <a:lstStyle>
            <a:lvl1pPr>
              <a:defRPr/>
            </a:lvl1pPr>
          </a:lstStyle>
          <a:p>
            <a:pPr lvl="0"/>
            <a:endParaRPr lang="tr-TR"/>
          </a:p>
        </p:txBody>
      </p:sp>
      <p:sp>
        <p:nvSpPr>
          <p:cNvPr id="8" name="6 Slayt Numarası Yer Tutucusu"/>
          <p:cNvSpPr txBox="1">
            <a:spLocks noGrp="1"/>
          </p:cNvSpPr>
          <p:nvPr>
            <p:ph type="sldNum" sz="quarter" idx="8"/>
          </p:nvPr>
        </p:nvSpPr>
        <p:spPr>
          <a:xfrm>
            <a:off x="8077196" y="6356351"/>
            <a:ext cx="609603" cy="365129"/>
          </a:xfrm>
        </p:spPr>
        <p:txBody>
          <a:bodyPr/>
          <a:lstStyle>
            <a:lvl1pPr>
              <a:defRPr/>
            </a:lvl1pPr>
          </a:lstStyle>
          <a:p>
            <a:pPr lvl="0"/>
            <a:fld id="{A348B2EC-C5FC-44AA-AE1F-7D9D27372DE7}" type="slidenum">
              <a:t>‹#›</a:t>
            </a:fld>
            <a:endParaRPr lang="tr-TR"/>
          </a:p>
        </p:txBody>
      </p:sp>
      <p:sp>
        <p:nvSpPr>
          <p:cNvPr id="9" name="2 Resim Yer Tutucusu"/>
          <p:cNvSpPr txBox="1">
            <a:spLocks noGrp="1"/>
          </p:cNvSpPr>
          <p:nvPr>
            <p:ph type="pic" idx="1"/>
          </p:nvPr>
        </p:nvSpPr>
        <p:spPr>
          <a:xfrm rot="419990">
            <a:off x="3485793" y="1199519"/>
            <a:ext cx="4617720" cy="3931920"/>
          </a:xfrm>
          <a:solidFill>
            <a:srgbClr val="DBF5F9"/>
          </a:solidFill>
          <a:ln w="2999">
            <a:solidFill>
              <a:srgbClr val="C0C0C0"/>
            </a:solidFill>
            <a:prstDash val="solid"/>
            <a:round/>
          </a:ln>
        </p:spPr>
        <p:txBody>
          <a:bodyPr/>
          <a:lstStyle>
            <a:lvl1pPr marL="0" indent="0">
              <a:spcBef>
                <a:spcPts val="800"/>
              </a:spcBef>
              <a:buNone/>
              <a:defRPr sz="3200"/>
            </a:lvl1pPr>
          </a:lstStyle>
          <a:p>
            <a:pPr lvl="0"/>
            <a:r>
              <a:rPr lang="tr-TR"/>
              <a:t>Resim eklemek için simgeyi tıklatın</a:t>
            </a:r>
            <a:endParaRPr lang="en-US"/>
          </a:p>
        </p:txBody>
      </p:sp>
      <p:sp>
        <p:nvSpPr>
          <p:cNvPr id="10" name="9 Serbest Form"/>
          <p:cNvSpPr/>
          <p:nvPr/>
        </p:nvSpPr>
        <p:spPr>
          <a:xfrm flipV="1">
            <a:off x="-9528" y="5816598"/>
            <a:ext cx="9163046" cy="1041401"/>
          </a:xfrm>
          <a:custGeom>
            <a:avLst/>
            <a:gdLst>
              <a:gd name="f0" fmla="val 10800000"/>
              <a:gd name="f1" fmla="val 5400000"/>
              <a:gd name="f2" fmla="val 180"/>
              <a:gd name="f3" fmla="val w"/>
              <a:gd name="f4" fmla="val h"/>
              <a:gd name="f5" fmla="val 0"/>
              <a:gd name="f6" fmla="val 5772"/>
              <a:gd name="f7" fmla="val 656"/>
              <a:gd name="f8" fmla="val 6"/>
              <a:gd name="f9" fmla="val 2"/>
              <a:gd name="f10" fmla="val 2542"/>
              <a:gd name="f11" fmla="val 2746"/>
              <a:gd name="f12" fmla="val 101"/>
              <a:gd name="f13" fmla="val 3828"/>
              <a:gd name="f14" fmla="val 367"/>
              <a:gd name="f15" fmla="val 4374"/>
              <a:gd name="f16" fmla="val 4920"/>
              <a:gd name="f17" fmla="val 5526"/>
              <a:gd name="f18" fmla="val 152"/>
              <a:gd name="f19" fmla="val 5766"/>
              <a:gd name="f20" fmla="val 55"/>
              <a:gd name="f21" fmla="val 213"/>
              <a:gd name="f22" fmla="val 5670"/>
              <a:gd name="f23" fmla="val 257"/>
              <a:gd name="f24" fmla="val 5016"/>
              <a:gd name="f25" fmla="val 441"/>
              <a:gd name="f26" fmla="val 4302"/>
              <a:gd name="f27" fmla="val 439"/>
              <a:gd name="f28" fmla="val 3588"/>
              <a:gd name="f29" fmla="val 437"/>
              <a:gd name="f30" fmla="val 2205"/>
              <a:gd name="f31" fmla="val 165"/>
              <a:gd name="f32" fmla="val 1488"/>
              <a:gd name="f33" fmla="val 201"/>
              <a:gd name="f34" fmla="val 750"/>
              <a:gd name="f35" fmla="val 209"/>
              <a:gd name="f36" fmla="val 270"/>
              <a:gd name="f37" fmla="val 482"/>
              <a:gd name="f38" fmla="+- 0 0 -90"/>
              <a:gd name="f39" fmla="*/ f3 1 5772"/>
              <a:gd name="f40" fmla="*/ f4 1 656"/>
              <a:gd name="f41" fmla="+- f7 0 f5"/>
              <a:gd name="f42" fmla="+- f6 0 f5"/>
              <a:gd name="f43" fmla="*/ f38 f0 1"/>
              <a:gd name="f44" fmla="*/ f42 1 5772"/>
              <a:gd name="f45" fmla="*/ f41 1 656"/>
              <a:gd name="f46" fmla="*/ f43 1 f2"/>
              <a:gd name="f47" fmla="*/ 6 1 f44"/>
              <a:gd name="f48" fmla="*/ 2 1 f45"/>
              <a:gd name="f49" fmla="*/ 2542 1 f44"/>
              <a:gd name="f50" fmla="*/ 0 1 f45"/>
              <a:gd name="f51" fmla="*/ 4374 1 f44"/>
              <a:gd name="f52" fmla="*/ 367 1 f45"/>
              <a:gd name="f53" fmla="*/ 5766 1 f44"/>
              <a:gd name="f54" fmla="*/ 55 1 f45"/>
              <a:gd name="f55" fmla="*/ 5772 1 f44"/>
              <a:gd name="f56" fmla="*/ 213 1 f45"/>
              <a:gd name="f57" fmla="*/ 4302 1 f44"/>
              <a:gd name="f58" fmla="*/ 439 1 f45"/>
              <a:gd name="f59" fmla="*/ 1488 1 f44"/>
              <a:gd name="f60" fmla="*/ 201 1 f45"/>
              <a:gd name="f61" fmla="*/ 0 1 f44"/>
              <a:gd name="f62" fmla="*/ 656 1 f45"/>
              <a:gd name="f63" fmla="+- f46 0 f1"/>
              <a:gd name="f64" fmla="*/ f61 f39 1"/>
              <a:gd name="f65" fmla="*/ f55 f39 1"/>
              <a:gd name="f66" fmla="*/ f62 f40 1"/>
              <a:gd name="f67" fmla="*/ f50 f40 1"/>
              <a:gd name="f68" fmla="*/ f47 f39 1"/>
              <a:gd name="f69" fmla="*/ f48 f40 1"/>
              <a:gd name="f70" fmla="*/ f49 f39 1"/>
              <a:gd name="f71" fmla="*/ f51 f39 1"/>
              <a:gd name="f72" fmla="*/ f52 f40 1"/>
              <a:gd name="f73" fmla="*/ f53 f39 1"/>
              <a:gd name="f74" fmla="*/ f54 f40 1"/>
              <a:gd name="f75" fmla="*/ f56 f40 1"/>
              <a:gd name="f76" fmla="*/ f57 f39 1"/>
              <a:gd name="f77" fmla="*/ f58 f40 1"/>
              <a:gd name="f78" fmla="*/ f59 f39 1"/>
              <a:gd name="f79" fmla="*/ f60 f40 1"/>
            </a:gdLst>
            <a:ahLst/>
            <a:cxnLst>
              <a:cxn ang="3cd4">
                <a:pos x="hc" y="t"/>
              </a:cxn>
              <a:cxn ang="0">
                <a:pos x="r" y="vc"/>
              </a:cxn>
              <a:cxn ang="cd4">
                <a:pos x="hc" y="b"/>
              </a:cxn>
              <a:cxn ang="cd2">
                <a:pos x="l" y="vc"/>
              </a:cxn>
              <a:cxn ang="f63">
                <a:pos x="f68" y="f69"/>
              </a:cxn>
              <a:cxn ang="f63">
                <a:pos x="f70" y="f67"/>
              </a:cxn>
              <a:cxn ang="f63">
                <a:pos x="f71" y="f72"/>
              </a:cxn>
              <a:cxn ang="f63">
                <a:pos x="f73" y="f74"/>
              </a:cxn>
              <a:cxn ang="f63">
                <a:pos x="f65" y="f75"/>
              </a:cxn>
              <a:cxn ang="f63">
                <a:pos x="f76" y="f77"/>
              </a:cxn>
              <a:cxn ang="f63">
                <a:pos x="f78" y="f79"/>
              </a:cxn>
              <a:cxn ang="f63">
                <a:pos x="f64" y="f66"/>
              </a:cxn>
              <a:cxn ang="f63">
                <a:pos x="f68" y="f69"/>
              </a:cxn>
            </a:cxnLst>
            <a:rect l="f64" t="f67" r="f65" b="f66"/>
            <a:pathLst>
              <a:path w="5772" h="656">
                <a:moveTo>
                  <a:pt x="f8" y="f9"/>
                </a:moveTo>
                <a:lnTo>
                  <a:pt x="f10" y="f5"/>
                </a:lnTo>
                <a:cubicBezTo>
                  <a:pt x="f11" y="f12"/>
                  <a:pt x="f13" y="f14"/>
                  <a:pt x="f15" y="f14"/>
                </a:cubicBezTo>
                <a:cubicBezTo>
                  <a:pt x="f16" y="f14"/>
                  <a:pt x="f17" y="f18"/>
                  <a:pt x="f19" y="f20"/>
                </a:cubicBezTo>
                <a:lnTo>
                  <a:pt x="f6" y="f21"/>
                </a:lnTo>
                <a:cubicBezTo>
                  <a:pt x="f22" y="f23"/>
                  <a:pt x="f24" y="f25"/>
                  <a:pt x="f26" y="f27"/>
                </a:cubicBezTo>
                <a:cubicBezTo>
                  <a:pt x="f28" y="f29"/>
                  <a:pt x="f30" y="f31"/>
                  <a:pt x="f32" y="f33"/>
                </a:cubicBezTo>
                <a:cubicBezTo>
                  <a:pt x="f34" y="f35"/>
                  <a:pt x="f36" y="f37"/>
                  <a:pt x="f5" y="f7"/>
                </a:cubicBezTo>
                <a:lnTo>
                  <a:pt x="f8" y="f9"/>
                </a:lnTo>
                <a:close/>
              </a:path>
            </a:pathLst>
          </a:custGeom>
          <a:gradFill>
            <a:gsLst>
              <a:gs pos="0">
                <a:srgbClr val="0079AF">
                  <a:alpha val="45000"/>
                </a:srgbClr>
              </a:gs>
              <a:gs pos="100000">
                <a:srgbClr val="00EBF8">
                  <a:alpha val="55000"/>
                </a:srgbClr>
              </a:gs>
            </a:gsLst>
            <a:lin ang="5400000"/>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nstantia"/>
            </a:endParaRPr>
          </a:p>
        </p:txBody>
      </p:sp>
      <p:sp>
        <p:nvSpPr>
          <p:cNvPr id="11" name="10 Serbest Form"/>
          <p:cNvSpPr/>
          <p:nvPr/>
        </p:nvSpPr>
        <p:spPr>
          <a:xfrm flipV="1">
            <a:off x="4381503" y="6219821"/>
            <a:ext cx="4762496" cy="638178"/>
          </a:xfrm>
          <a:custGeom>
            <a:avLst/>
            <a:gdLst>
              <a:gd name="f0" fmla="val 10800000"/>
              <a:gd name="f1" fmla="val 5400000"/>
              <a:gd name="f2" fmla="val 180"/>
              <a:gd name="f3" fmla="val w"/>
              <a:gd name="f4" fmla="val h"/>
              <a:gd name="f5" fmla="val 0"/>
              <a:gd name="f6" fmla="val 3000"/>
              <a:gd name="f7" fmla="val 595"/>
              <a:gd name="f8" fmla="val 174"/>
              <a:gd name="f9" fmla="val 102"/>
              <a:gd name="f10" fmla="val 1168"/>
              <a:gd name="f11" fmla="val 533"/>
              <a:gd name="f12" fmla="val 1668"/>
              <a:gd name="f13" fmla="val 564"/>
              <a:gd name="f14" fmla="val 2168"/>
              <a:gd name="f15" fmla="val 2778"/>
              <a:gd name="f16" fmla="val 279"/>
              <a:gd name="f17" fmla="val 186"/>
              <a:gd name="f18" fmla="val 6"/>
              <a:gd name="f19" fmla="+- 0 0 -90"/>
              <a:gd name="f20" fmla="*/ f3 1 3000"/>
              <a:gd name="f21" fmla="*/ f4 1 595"/>
              <a:gd name="f22" fmla="+- f7 0 f5"/>
              <a:gd name="f23" fmla="+- f6 0 f5"/>
              <a:gd name="f24" fmla="*/ f19 f0 1"/>
              <a:gd name="f25" fmla="*/ f23 1 3000"/>
              <a:gd name="f26" fmla="*/ f22 1 595"/>
              <a:gd name="f27" fmla="*/ f24 1 f2"/>
              <a:gd name="f28" fmla="*/ 0 1 f25"/>
              <a:gd name="f29" fmla="*/ 0 1 f26"/>
              <a:gd name="f30" fmla="*/ 1668 1 f25"/>
              <a:gd name="f31" fmla="*/ 564 1 f26"/>
              <a:gd name="f32" fmla="*/ 3000 1 f25"/>
              <a:gd name="f33" fmla="*/ 186 1 f26"/>
              <a:gd name="f34" fmla="*/ 6 1 f26"/>
              <a:gd name="f35" fmla="*/ 595 1 f26"/>
              <a:gd name="f36" fmla="+- f27 0 f1"/>
              <a:gd name="f37" fmla="*/ f28 f20 1"/>
              <a:gd name="f38" fmla="*/ f32 f20 1"/>
              <a:gd name="f39" fmla="*/ f35 f21 1"/>
              <a:gd name="f40" fmla="*/ f29 f21 1"/>
              <a:gd name="f41" fmla="*/ f30 f20 1"/>
              <a:gd name="f42" fmla="*/ f31 f21 1"/>
              <a:gd name="f43" fmla="*/ f33 f21 1"/>
              <a:gd name="f44" fmla="*/ f34 f21 1"/>
            </a:gdLst>
            <a:ahLst/>
            <a:cxnLst>
              <a:cxn ang="3cd4">
                <a:pos x="hc" y="t"/>
              </a:cxn>
              <a:cxn ang="0">
                <a:pos x="r" y="vc"/>
              </a:cxn>
              <a:cxn ang="cd4">
                <a:pos x="hc" y="b"/>
              </a:cxn>
              <a:cxn ang="cd2">
                <a:pos x="l" y="vc"/>
              </a:cxn>
              <a:cxn ang="f36">
                <a:pos x="f37" y="f40"/>
              </a:cxn>
              <a:cxn ang="f36">
                <a:pos x="f41" y="f42"/>
              </a:cxn>
              <a:cxn ang="f36">
                <a:pos x="f38" y="f43"/>
              </a:cxn>
              <a:cxn ang="f36">
                <a:pos x="f38" y="f44"/>
              </a:cxn>
              <a:cxn ang="f36">
                <a:pos x="f37" y="f40"/>
              </a:cxn>
            </a:cxnLst>
            <a:rect l="f37" t="f40" r="f38" b="f39"/>
            <a:pathLst>
              <a:path w="3000" h="595">
                <a:moveTo>
                  <a:pt x="f5" y="f5"/>
                </a:moveTo>
                <a:cubicBezTo>
                  <a:pt x="f8" y="f9"/>
                  <a:pt x="f10" y="f11"/>
                  <a:pt x="f12" y="f13"/>
                </a:cubicBezTo>
                <a:cubicBezTo>
                  <a:pt x="f14" y="f7"/>
                  <a:pt x="f15" y="f16"/>
                  <a:pt x="f6" y="f17"/>
                </a:cubicBezTo>
                <a:lnTo>
                  <a:pt x="f6" y="f18"/>
                </a:lnTo>
                <a:lnTo>
                  <a:pt x="f5" y="f5"/>
                </a:lnTo>
                <a:close/>
              </a:path>
            </a:pathLst>
          </a:custGeom>
          <a:gradFill>
            <a:gsLst>
              <a:gs pos="0">
                <a:srgbClr val="00ADB6">
                  <a:alpha val="30000"/>
                </a:srgbClr>
              </a:gs>
              <a:gs pos="100000">
                <a:srgbClr val="009BE5">
                  <a:alpha val="45000"/>
                </a:srgbClr>
              </a:gs>
            </a:gsLst>
            <a:lin ang="5400000"/>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nstantia"/>
            </a:endParaRPr>
          </a:p>
        </p:txBody>
      </p:sp>
    </p:spTree>
    <p:extLst>
      <p:ext uri="{BB962C8B-B14F-4D97-AF65-F5344CB8AC3E}">
        <p14:creationId xmlns:p14="http://schemas.microsoft.com/office/powerpoint/2010/main" val="89641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tile sx="64987" sy="64987" algn="tl"/>
        </a:blipFill>
        <a:effectLst/>
      </p:bgPr>
    </p:bg>
    <p:spTree>
      <p:nvGrpSpPr>
        <p:cNvPr id="1" name=""/>
        <p:cNvGrpSpPr/>
        <p:nvPr/>
      </p:nvGrpSpPr>
      <p:grpSpPr>
        <a:xfrm>
          <a:off x="0" y="0"/>
          <a:ext cx="0" cy="0"/>
          <a:chOff x="0" y="0"/>
          <a:chExt cx="0" cy="0"/>
        </a:xfrm>
      </p:grpSpPr>
      <p:sp>
        <p:nvSpPr>
          <p:cNvPr id="2" name="6 Serbest Form"/>
          <p:cNvSpPr/>
          <p:nvPr/>
        </p:nvSpPr>
        <p:spPr>
          <a:xfrm>
            <a:off x="-9528" y="-7141"/>
            <a:ext cx="9163046" cy="1041401"/>
          </a:xfrm>
          <a:custGeom>
            <a:avLst/>
            <a:gdLst>
              <a:gd name="f0" fmla="val 10800000"/>
              <a:gd name="f1" fmla="val 5400000"/>
              <a:gd name="f2" fmla="val 180"/>
              <a:gd name="f3" fmla="val w"/>
              <a:gd name="f4" fmla="val h"/>
              <a:gd name="f5" fmla="val 0"/>
              <a:gd name="f6" fmla="val 5772"/>
              <a:gd name="f7" fmla="val 656"/>
              <a:gd name="f8" fmla="val 6"/>
              <a:gd name="f9" fmla="val 2"/>
              <a:gd name="f10" fmla="val 2542"/>
              <a:gd name="f11" fmla="val 2746"/>
              <a:gd name="f12" fmla="val 101"/>
              <a:gd name="f13" fmla="val 3828"/>
              <a:gd name="f14" fmla="val 367"/>
              <a:gd name="f15" fmla="val 4374"/>
              <a:gd name="f16" fmla="val 4920"/>
              <a:gd name="f17" fmla="val 5526"/>
              <a:gd name="f18" fmla="val 152"/>
              <a:gd name="f19" fmla="val 5766"/>
              <a:gd name="f20" fmla="val 55"/>
              <a:gd name="f21" fmla="val 213"/>
              <a:gd name="f22" fmla="val 5670"/>
              <a:gd name="f23" fmla="val 257"/>
              <a:gd name="f24" fmla="val 5016"/>
              <a:gd name="f25" fmla="val 441"/>
              <a:gd name="f26" fmla="val 4302"/>
              <a:gd name="f27" fmla="val 439"/>
              <a:gd name="f28" fmla="val 3588"/>
              <a:gd name="f29" fmla="val 437"/>
              <a:gd name="f30" fmla="val 2205"/>
              <a:gd name="f31" fmla="val 165"/>
              <a:gd name="f32" fmla="val 1488"/>
              <a:gd name="f33" fmla="val 201"/>
              <a:gd name="f34" fmla="val 750"/>
              <a:gd name="f35" fmla="val 209"/>
              <a:gd name="f36" fmla="val 270"/>
              <a:gd name="f37" fmla="val 482"/>
              <a:gd name="f38" fmla="+- 0 0 -90"/>
              <a:gd name="f39" fmla="*/ f3 1 5772"/>
              <a:gd name="f40" fmla="*/ f4 1 656"/>
              <a:gd name="f41" fmla="+- f7 0 f5"/>
              <a:gd name="f42" fmla="+- f6 0 f5"/>
              <a:gd name="f43" fmla="*/ f38 f0 1"/>
              <a:gd name="f44" fmla="*/ f42 1 5772"/>
              <a:gd name="f45" fmla="*/ f41 1 656"/>
              <a:gd name="f46" fmla="*/ f43 1 f2"/>
              <a:gd name="f47" fmla="*/ 6 1 f44"/>
              <a:gd name="f48" fmla="*/ 2 1 f45"/>
              <a:gd name="f49" fmla="*/ 2542 1 f44"/>
              <a:gd name="f50" fmla="*/ 0 1 f45"/>
              <a:gd name="f51" fmla="*/ 4374 1 f44"/>
              <a:gd name="f52" fmla="*/ 367 1 f45"/>
              <a:gd name="f53" fmla="*/ 5766 1 f44"/>
              <a:gd name="f54" fmla="*/ 55 1 f45"/>
              <a:gd name="f55" fmla="*/ 5772 1 f44"/>
              <a:gd name="f56" fmla="*/ 213 1 f45"/>
              <a:gd name="f57" fmla="*/ 4302 1 f44"/>
              <a:gd name="f58" fmla="*/ 439 1 f45"/>
              <a:gd name="f59" fmla="*/ 1488 1 f44"/>
              <a:gd name="f60" fmla="*/ 201 1 f45"/>
              <a:gd name="f61" fmla="*/ 0 1 f44"/>
              <a:gd name="f62" fmla="*/ 656 1 f45"/>
              <a:gd name="f63" fmla="+- f46 0 f1"/>
              <a:gd name="f64" fmla="*/ f61 f39 1"/>
              <a:gd name="f65" fmla="*/ f55 f39 1"/>
              <a:gd name="f66" fmla="*/ f62 f40 1"/>
              <a:gd name="f67" fmla="*/ f50 f40 1"/>
              <a:gd name="f68" fmla="*/ f47 f39 1"/>
              <a:gd name="f69" fmla="*/ f48 f40 1"/>
              <a:gd name="f70" fmla="*/ f49 f39 1"/>
              <a:gd name="f71" fmla="*/ f51 f39 1"/>
              <a:gd name="f72" fmla="*/ f52 f40 1"/>
              <a:gd name="f73" fmla="*/ f53 f39 1"/>
              <a:gd name="f74" fmla="*/ f54 f40 1"/>
              <a:gd name="f75" fmla="*/ f56 f40 1"/>
              <a:gd name="f76" fmla="*/ f57 f39 1"/>
              <a:gd name="f77" fmla="*/ f58 f40 1"/>
              <a:gd name="f78" fmla="*/ f59 f39 1"/>
              <a:gd name="f79" fmla="*/ f60 f40 1"/>
            </a:gdLst>
            <a:ahLst/>
            <a:cxnLst>
              <a:cxn ang="3cd4">
                <a:pos x="hc" y="t"/>
              </a:cxn>
              <a:cxn ang="0">
                <a:pos x="r" y="vc"/>
              </a:cxn>
              <a:cxn ang="cd4">
                <a:pos x="hc" y="b"/>
              </a:cxn>
              <a:cxn ang="cd2">
                <a:pos x="l" y="vc"/>
              </a:cxn>
              <a:cxn ang="f63">
                <a:pos x="f68" y="f69"/>
              </a:cxn>
              <a:cxn ang="f63">
                <a:pos x="f70" y="f67"/>
              </a:cxn>
              <a:cxn ang="f63">
                <a:pos x="f71" y="f72"/>
              </a:cxn>
              <a:cxn ang="f63">
                <a:pos x="f73" y="f74"/>
              </a:cxn>
              <a:cxn ang="f63">
                <a:pos x="f65" y="f75"/>
              </a:cxn>
              <a:cxn ang="f63">
                <a:pos x="f76" y="f77"/>
              </a:cxn>
              <a:cxn ang="f63">
                <a:pos x="f78" y="f79"/>
              </a:cxn>
              <a:cxn ang="f63">
                <a:pos x="f64" y="f66"/>
              </a:cxn>
              <a:cxn ang="f63">
                <a:pos x="f68" y="f69"/>
              </a:cxn>
            </a:cxnLst>
            <a:rect l="f64" t="f67" r="f65" b="f66"/>
            <a:pathLst>
              <a:path w="5772" h="656">
                <a:moveTo>
                  <a:pt x="f8" y="f9"/>
                </a:moveTo>
                <a:lnTo>
                  <a:pt x="f10" y="f5"/>
                </a:lnTo>
                <a:cubicBezTo>
                  <a:pt x="f11" y="f12"/>
                  <a:pt x="f13" y="f14"/>
                  <a:pt x="f15" y="f14"/>
                </a:cubicBezTo>
                <a:cubicBezTo>
                  <a:pt x="f16" y="f14"/>
                  <a:pt x="f17" y="f18"/>
                  <a:pt x="f19" y="f20"/>
                </a:cubicBezTo>
                <a:lnTo>
                  <a:pt x="f6" y="f21"/>
                </a:lnTo>
                <a:cubicBezTo>
                  <a:pt x="f22" y="f23"/>
                  <a:pt x="f24" y="f25"/>
                  <a:pt x="f26" y="f27"/>
                </a:cubicBezTo>
                <a:cubicBezTo>
                  <a:pt x="f28" y="f29"/>
                  <a:pt x="f30" y="f31"/>
                  <a:pt x="f32" y="f33"/>
                </a:cubicBezTo>
                <a:cubicBezTo>
                  <a:pt x="f34" y="f35"/>
                  <a:pt x="f36" y="f37"/>
                  <a:pt x="f5" y="f7"/>
                </a:cubicBezTo>
                <a:lnTo>
                  <a:pt x="f8" y="f9"/>
                </a:lnTo>
                <a:close/>
              </a:path>
            </a:pathLst>
          </a:custGeom>
          <a:gradFill>
            <a:gsLst>
              <a:gs pos="0">
                <a:srgbClr val="0079AF">
                  <a:alpha val="45000"/>
                </a:srgbClr>
              </a:gs>
              <a:gs pos="100000">
                <a:srgbClr val="00EBF8">
                  <a:alpha val="55000"/>
                </a:srgbClr>
              </a:gs>
            </a:gsLst>
            <a:lin ang="5400000"/>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nstantia"/>
            </a:endParaRPr>
          </a:p>
        </p:txBody>
      </p:sp>
      <p:sp>
        <p:nvSpPr>
          <p:cNvPr id="3" name="7 Serbest Form"/>
          <p:cNvSpPr/>
          <p:nvPr/>
        </p:nvSpPr>
        <p:spPr>
          <a:xfrm>
            <a:off x="4381503" y="-7141"/>
            <a:ext cx="4762496" cy="638178"/>
          </a:xfrm>
          <a:custGeom>
            <a:avLst/>
            <a:gdLst>
              <a:gd name="f0" fmla="val 10800000"/>
              <a:gd name="f1" fmla="val 5400000"/>
              <a:gd name="f2" fmla="val 180"/>
              <a:gd name="f3" fmla="val w"/>
              <a:gd name="f4" fmla="val h"/>
              <a:gd name="f5" fmla="val 0"/>
              <a:gd name="f6" fmla="val 3000"/>
              <a:gd name="f7" fmla="val 595"/>
              <a:gd name="f8" fmla="val 174"/>
              <a:gd name="f9" fmla="val 102"/>
              <a:gd name="f10" fmla="val 1168"/>
              <a:gd name="f11" fmla="val 533"/>
              <a:gd name="f12" fmla="val 1668"/>
              <a:gd name="f13" fmla="val 564"/>
              <a:gd name="f14" fmla="val 2168"/>
              <a:gd name="f15" fmla="val 2778"/>
              <a:gd name="f16" fmla="val 279"/>
              <a:gd name="f17" fmla="val 186"/>
              <a:gd name="f18" fmla="val 6"/>
              <a:gd name="f19" fmla="+- 0 0 -90"/>
              <a:gd name="f20" fmla="*/ f3 1 3000"/>
              <a:gd name="f21" fmla="*/ f4 1 595"/>
              <a:gd name="f22" fmla="+- f7 0 f5"/>
              <a:gd name="f23" fmla="+- f6 0 f5"/>
              <a:gd name="f24" fmla="*/ f19 f0 1"/>
              <a:gd name="f25" fmla="*/ f23 1 3000"/>
              <a:gd name="f26" fmla="*/ f22 1 595"/>
              <a:gd name="f27" fmla="*/ f24 1 f2"/>
              <a:gd name="f28" fmla="*/ 0 1 f25"/>
              <a:gd name="f29" fmla="*/ 0 1 f26"/>
              <a:gd name="f30" fmla="*/ 1668 1 f25"/>
              <a:gd name="f31" fmla="*/ 564 1 f26"/>
              <a:gd name="f32" fmla="*/ 3000 1 f25"/>
              <a:gd name="f33" fmla="*/ 186 1 f26"/>
              <a:gd name="f34" fmla="*/ 6 1 f26"/>
              <a:gd name="f35" fmla="*/ 595 1 f26"/>
              <a:gd name="f36" fmla="+- f27 0 f1"/>
              <a:gd name="f37" fmla="*/ f28 f20 1"/>
              <a:gd name="f38" fmla="*/ f32 f20 1"/>
              <a:gd name="f39" fmla="*/ f35 f21 1"/>
              <a:gd name="f40" fmla="*/ f29 f21 1"/>
              <a:gd name="f41" fmla="*/ f30 f20 1"/>
              <a:gd name="f42" fmla="*/ f31 f21 1"/>
              <a:gd name="f43" fmla="*/ f33 f21 1"/>
              <a:gd name="f44" fmla="*/ f34 f21 1"/>
            </a:gdLst>
            <a:ahLst/>
            <a:cxnLst>
              <a:cxn ang="3cd4">
                <a:pos x="hc" y="t"/>
              </a:cxn>
              <a:cxn ang="0">
                <a:pos x="r" y="vc"/>
              </a:cxn>
              <a:cxn ang="cd4">
                <a:pos x="hc" y="b"/>
              </a:cxn>
              <a:cxn ang="cd2">
                <a:pos x="l" y="vc"/>
              </a:cxn>
              <a:cxn ang="f36">
                <a:pos x="f37" y="f40"/>
              </a:cxn>
              <a:cxn ang="f36">
                <a:pos x="f41" y="f42"/>
              </a:cxn>
              <a:cxn ang="f36">
                <a:pos x="f38" y="f43"/>
              </a:cxn>
              <a:cxn ang="f36">
                <a:pos x="f38" y="f44"/>
              </a:cxn>
              <a:cxn ang="f36">
                <a:pos x="f37" y="f40"/>
              </a:cxn>
            </a:cxnLst>
            <a:rect l="f37" t="f40" r="f38" b="f39"/>
            <a:pathLst>
              <a:path w="3000" h="595">
                <a:moveTo>
                  <a:pt x="f5" y="f5"/>
                </a:moveTo>
                <a:cubicBezTo>
                  <a:pt x="f8" y="f9"/>
                  <a:pt x="f10" y="f11"/>
                  <a:pt x="f12" y="f13"/>
                </a:cubicBezTo>
                <a:cubicBezTo>
                  <a:pt x="f14" y="f7"/>
                  <a:pt x="f15" y="f16"/>
                  <a:pt x="f6" y="f17"/>
                </a:cubicBezTo>
                <a:lnTo>
                  <a:pt x="f6" y="f18"/>
                </a:lnTo>
                <a:lnTo>
                  <a:pt x="f5" y="f5"/>
                </a:lnTo>
                <a:close/>
              </a:path>
            </a:pathLst>
          </a:custGeom>
          <a:gradFill>
            <a:gsLst>
              <a:gs pos="0">
                <a:srgbClr val="00ADB6">
                  <a:alpha val="30000"/>
                </a:srgbClr>
              </a:gs>
              <a:gs pos="100000">
                <a:srgbClr val="009BE5">
                  <a:alpha val="45000"/>
                </a:srgbClr>
              </a:gs>
            </a:gsLst>
            <a:lin ang="5400000"/>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nstantia"/>
            </a:endParaRPr>
          </a:p>
        </p:txBody>
      </p:sp>
      <p:sp>
        <p:nvSpPr>
          <p:cNvPr id="4" name="8 Başlık Yer Tutucusu"/>
          <p:cNvSpPr txBox="1">
            <a:spLocks noGrp="1"/>
          </p:cNvSpPr>
          <p:nvPr>
            <p:ph type="title"/>
          </p:nvPr>
        </p:nvSpPr>
        <p:spPr>
          <a:xfrm>
            <a:off x="457200" y="704088"/>
            <a:ext cx="8229600" cy="1143000"/>
          </a:xfrm>
          <a:prstGeom prst="rect">
            <a:avLst/>
          </a:prstGeom>
          <a:noFill/>
          <a:ln>
            <a:noFill/>
          </a:ln>
        </p:spPr>
        <p:txBody>
          <a:bodyPr vert="horz" wrap="square" lIns="0" tIns="45720" rIns="0" bIns="0" anchor="b" anchorCtr="0" compatLnSpc="1">
            <a:noAutofit/>
          </a:bodyPr>
          <a:lstStyle/>
          <a:p>
            <a:pPr lvl="0"/>
            <a:r>
              <a:rPr lang="tr-TR"/>
              <a:t>Asıl başlık stili için tıklatın</a:t>
            </a:r>
            <a:endParaRPr lang="en-US"/>
          </a:p>
        </p:txBody>
      </p:sp>
      <p:sp>
        <p:nvSpPr>
          <p:cNvPr id="5" name="29 Metin Yer Tutucusu"/>
          <p:cNvSpPr txBox="1">
            <a:spLocks noGrp="1"/>
          </p:cNvSpPr>
          <p:nvPr>
            <p:ph type="body" idx="1"/>
          </p:nvPr>
        </p:nvSpPr>
        <p:spPr>
          <a:xfrm>
            <a:off x="457200" y="1935483"/>
            <a:ext cx="8229600" cy="4389120"/>
          </a:xfrm>
          <a:prstGeom prst="rect">
            <a:avLst/>
          </a:prstGeom>
          <a:noFill/>
          <a:ln>
            <a:noFill/>
          </a:ln>
        </p:spPr>
        <p:txBody>
          <a:bodyPr vert="horz" wrap="square" lIns="91440" tIns="45720" rIns="91440" bIns="45720" anchor="t" anchorCtr="0" compatLnSpc="1">
            <a:no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9 Veri Yer Tutucusu"/>
          <p:cNvSpPr txBox="1">
            <a:spLocks noGrp="1"/>
          </p:cNvSpPr>
          <p:nvPr>
            <p:ph type="dt" sz="half" idx="2"/>
          </p:nvPr>
        </p:nvSpPr>
        <p:spPr>
          <a:xfrm>
            <a:off x="457200" y="6356351"/>
            <a:ext cx="2133596" cy="365129"/>
          </a:xfrm>
          <a:prstGeom prst="rect">
            <a:avLst/>
          </a:prstGeom>
          <a:noFill/>
          <a:ln>
            <a:noFill/>
          </a:ln>
        </p:spPr>
        <p:txBody>
          <a:bodyPr vert="horz" wrap="square" lIns="0" tIns="0" rIns="0" bIns="0" anchor="b" anchorCtr="0" compatLnSpc="1">
            <a:noAutofit/>
          </a:bodyPr>
          <a:lstStyle>
            <a:lvl1pPr marL="0" marR="0" lvl="0" indent="0" algn="l" defTabSz="914400" rtl="0" fontAlgn="auto" hangingPunct="1">
              <a:lnSpc>
                <a:spcPct val="100000"/>
              </a:lnSpc>
              <a:spcBef>
                <a:spcPts val="0"/>
              </a:spcBef>
              <a:spcAft>
                <a:spcPts val="0"/>
              </a:spcAft>
              <a:buNone/>
              <a:tabLst/>
              <a:defRPr lang="tr-TR" sz="1200" b="0" i="0" u="none" strike="noStrike" kern="1200" cap="none" spc="0" baseline="0">
                <a:solidFill>
                  <a:srgbClr val="045C75"/>
                </a:solidFill>
                <a:uFillTx/>
                <a:latin typeface="Constantia"/>
              </a:defRPr>
            </a:lvl1pPr>
          </a:lstStyle>
          <a:p>
            <a:pPr lvl="0"/>
            <a:fld id="{66D62CB9-CD8E-47EE-BB9E-F08685E015AE}" type="datetime1">
              <a:rPr lang="tr-TR"/>
              <a:pPr lvl="0"/>
              <a:t>28.8.2017</a:t>
            </a:fld>
            <a:endParaRPr lang="tr-TR"/>
          </a:p>
        </p:txBody>
      </p:sp>
      <p:sp>
        <p:nvSpPr>
          <p:cNvPr id="7" name="21 Altbilgi Yer Tutucusu"/>
          <p:cNvSpPr txBox="1">
            <a:spLocks noGrp="1"/>
          </p:cNvSpPr>
          <p:nvPr>
            <p:ph type="ftr" sz="quarter" idx="3"/>
          </p:nvPr>
        </p:nvSpPr>
        <p:spPr>
          <a:xfrm>
            <a:off x="2667003" y="6356351"/>
            <a:ext cx="3352803" cy="365129"/>
          </a:xfrm>
          <a:prstGeom prst="rect">
            <a:avLst/>
          </a:prstGeom>
          <a:noFill/>
          <a:ln>
            <a:noFill/>
          </a:ln>
        </p:spPr>
        <p:txBody>
          <a:bodyPr vert="horz" wrap="square" lIns="0" tIns="0" rIns="0" bIns="0" anchor="b" anchorCtr="0" compatLnSpc="1">
            <a:noAutofit/>
          </a:bodyPr>
          <a:lstStyle>
            <a:lvl1pPr marL="0" marR="0" lvl="0" indent="0" algn="l" defTabSz="914400" rtl="0" fontAlgn="auto" hangingPunct="1">
              <a:lnSpc>
                <a:spcPct val="100000"/>
              </a:lnSpc>
              <a:spcBef>
                <a:spcPts val="0"/>
              </a:spcBef>
              <a:spcAft>
                <a:spcPts val="0"/>
              </a:spcAft>
              <a:buNone/>
              <a:tabLst/>
              <a:defRPr lang="tr-TR" sz="1200" b="0" i="0" u="none" strike="noStrike" kern="1200" cap="none" spc="0" baseline="0">
                <a:solidFill>
                  <a:srgbClr val="045C75"/>
                </a:solidFill>
                <a:uFillTx/>
                <a:latin typeface="Constantia"/>
              </a:defRPr>
            </a:lvl1pPr>
          </a:lstStyle>
          <a:p>
            <a:pPr lvl="0"/>
            <a:endParaRPr lang="tr-TR"/>
          </a:p>
        </p:txBody>
      </p:sp>
      <p:sp>
        <p:nvSpPr>
          <p:cNvPr id="8" name="17 Slayt Numarası Yer Tutucusu"/>
          <p:cNvSpPr txBox="1">
            <a:spLocks noGrp="1"/>
          </p:cNvSpPr>
          <p:nvPr>
            <p:ph type="sldNum" sz="quarter" idx="4"/>
          </p:nvPr>
        </p:nvSpPr>
        <p:spPr>
          <a:xfrm>
            <a:off x="7924803" y="6356351"/>
            <a:ext cx="761996" cy="365129"/>
          </a:xfrm>
          <a:prstGeom prst="rect">
            <a:avLst/>
          </a:prstGeom>
          <a:noFill/>
          <a:ln>
            <a:noFill/>
          </a:ln>
        </p:spPr>
        <p:txBody>
          <a:bodyPr vert="horz" wrap="square" lIns="0" tIns="0" rIns="0" bIns="0" anchor="b" anchorCtr="0" compatLnSpc="1">
            <a:noAutofit/>
          </a:bodyPr>
          <a:lstStyle>
            <a:lvl1pPr marL="0" marR="0" lvl="0" indent="0" algn="r" defTabSz="914400" rtl="0" fontAlgn="auto" hangingPunct="1">
              <a:lnSpc>
                <a:spcPct val="100000"/>
              </a:lnSpc>
              <a:spcBef>
                <a:spcPts val="0"/>
              </a:spcBef>
              <a:spcAft>
                <a:spcPts val="0"/>
              </a:spcAft>
              <a:buNone/>
              <a:tabLst/>
              <a:defRPr lang="tr-TR" sz="1200" b="0" i="0" u="none" strike="noStrike" kern="1200" cap="none" spc="0" baseline="0">
                <a:solidFill>
                  <a:srgbClr val="045C75"/>
                </a:solidFill>
                <a:uFillTx/>
                <a:latin typeface="Constantia"/>
              </a:defRPr>
            </a:lvl1pPr>
          </a:lstStyle>
          <a:p>
            <a:pPr lvl="0"/>
            <a:fld id="{69CC967B-D1C5-47B1-8A6D-6A00353BAA36}" type="slidenum">
              <a:t>‹#›</a:t>
            </a:fld>
            <a:endParaRPr lang="tr-TR"/>
          </a:p>
        </p:txBody>
      </p:sp>
      <p:grpSp>
        <p:nvGrpSpPr>
          <p:cNvPr id="9" name="1 Grup"/>
          <p:cNvGrpSpPr/>
          <p:nvPr/>
        </p:nvGrpSpPr>
        <p:grpSpPr>
          <a:xfrm>
            <a:off x="-19010" y="202411"/>
            <a:ext cx="9180538" cy="649224"/>
            <a:chOff x="-19010" y="202411"/>
            <a:chExt cx="9180538" cy="649224"/>
          </a:xfrm>
        </p:grpSpPr>
        <p:sp>
          <p:nvSpPr>
            <p:cNvPr id="10" name="11 Serbest Form"/>
            <p:cNvSpPr/>
            <p:nvPr/>
          </p:nvSpPr>
          <p:spPr>
            <a:xfrm rot="21435692">
              <a:off x="-19010" y="202411"/>
              <a:ext cx="9163046" cy="649224"/>
            </a:xfrm>
            <a:custGeom>
              <a:avLst/>
              <a:gdLst>
                <a:gd name="f0" fmla="val 10800000"/>
                <a:gd name="f1" fmla="val 5400000"/>
                <a:gd name="f2" fmla="val 180"/>
                <a:gd name="f3" fmla="val w"/>
                <a:gd name="f4" fmla="val h"/>
                <a:gd name="f5" fmla="val 0"/>
                <a:gd name="f6" fmla="val 5772"/>
                <a:gd name="f7" fmla="val 1055"/>
                <a:gd name="f8" fmla="val 966"/>
                <a:gd name="f9" fmla="val 282"/>
                <a:gd name="f10" fmla="val 738"/>
                <a:gd name="f11" fmla="val 923"/>
                <a:gd name="f12" fmla="val 275"/>
                <a:gd name="f13" fmla="val 1608"/>
                <a:gd name="f14" fmla="val 2293"/>
                <a:gd name="f15" fmla="val 289"/>
                <a:gd name="f16" fmla="val 3416"/>
                <a:gd name="f17" fmla="val 4110"/>
                <a:gd name="f18" fmla="val 1008"/>
                <a:gd name="f19" fmla="val 4804"/>
                <a:gd name="f20" fmla="val 961"/>
                <a:gd name="f21" fmla="val 5426"/>
                <a:gd name="f22" fmla="val 210"/>
                <a:gd name="f23" fmla="+- 0 0 -90"/>
                <a:gd name="f24" fmla="*/ f3 1 5772"/>
                <a:gd name="f25" fmla="*/ f4 1 1055"/>
                <a:gd name="f26" fmla="+- f7 0 f5"/>
                <a:gd name="f27" fmla="+- f6 0 f5"/>
                <a:gd name="f28" fmla="*/ f23 f0 1"/>
                <a:gd name="f29" fmla="*/ f27 1 5772"/>
                <a:gd name="f30" fmla="*/ f26 1 1055"/>
                <a:gd name="f31" fmla="*/ f28 1 f2"/>
                <a:gd name="f32" fmla="*/ 0 1 f29"/>
                <a:gd name="f33" fmla="*/ 966 1 f30"/>
                <a:gd name="f34" fmla="*/ 1608 1 f29"/>
                <a:gd name="f35" fmla="*/ 282 1 f30"/>
                <a:gd name="f36" fmla="*/ 4110 1 f29"/>
                <a:gd name="f37" fmla="*/ 1008 1 f30"/>
                <a:gd name="f38" fmla="*/ 5772 1 f29"/>
                <a:gd name="f39" fmla="*/ 0 1 f30"/>
                <a:gd name="f40" fmla="*/ 1055 1 f30"/>
                <a:gd name="f41" fmla="+- f31 0 f1"/>
                <a:gd name="f42" fmla="*/ f32 f24 1"/>
                <a:gd name="f43" fmla="*/ f38 f24 1"/>
                <a:gd name="f44" fmla="*/ f40 f25 1"/>
                <a:gd name="f45" fmla="*/ f39 f25 1"/>
                <a:gd name="f46" fmla="*/ f33 f25 1"/>
                <a:gd name="f47" fmla="*/ f34 f24 1"/>
                <a:gd name="f48" fmla="*/ f35 f25 1"/>
                <a:gd name="f49" fmla="*/ f36 f24 1"/>
                <a:gd name="f50" fmla="*/ f37 f25 1"/>
              </a:gdLst>
              <a:ahLst/>
              <a:cxnLst>
                <a:cxn ang="3cd4">
                  <a:pos x="hc" y="t"/>
                </a:cxn>
                <a:cxn ang="0">
                  <a:pos x="r" y="vc"/>
                </a:cxn>
                <a:cxn ang="cd4">
                  <a:pos x="hc" y="b"/>
                </a:cxn>
                <a:cxn ang="cd2">
                  <a:pos x="l" y="vc"/>
                </a:cxn>
                <a:cxn ang="f41">
                  <a:pos x="f42" y="f46"/>
                </a:cxn>
                <a:cxn ang="f41">
                  <a:pos x="f47" y="f48"/>
                </a:cxn>
                <a:cxn ang="f41">
                  <a:pos x="f49" y="f50"/>
                </a:cxn>
                <a:cxn ang="f41">
                  <a:pos x="f43" y="f45"/>
                </a:cxn>
              </a:cxnLst>
              <a:rect l="f42" t="f45" r="f43" b="f44"/>
              <a:pathLst>
                <a:path w="5772" h="1055">
                  <a:moveTo>
                    <a:pt x="f5" y="f8"/>
                  </a:moveTo>
                  <a:cubicBezTo>
                    <a:pt x="f9" y="f10"/>
                    <a:pt x="f11" y="f12"/>
                    <a:pt x="f13" y="f9"/>
                  </a:cubicBezTo>
                  <a:cubicBezTo>
                    <a:pt x="f14" y="f15"/>
                    <a:pt x="f16" y="f7"/>
                    <a:pt x="f17" y="f18"/>
                  </a:cubicBezTo>
                  <a:cubicBezTo>
                    <a:pt x="f19" y="f20"/>
                    <a:pt x="f21" y="f22"/>
                    <a:pt x="f6" y="f5"/>
                  </a:cubicBezTo>
                </a:path>
              </a:pathLst>
            </a:custGeom>
            <a:noFill/>
            <a:ln w="10799" cap="flat">
              <a:solidFill>
                <a:srgbClr val="008ABF">
                  <a:alpha val="56000"/>
                </a:srgbClr>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nstantia"/>
              </a:endParaRPr>
            </a:p>
          </p:txBody>
        </p:sp>
        <p:sp>
          <p:nvSpPr>
            <p:cNvPr id="11" name="12 Serbest Form"/>
            <p:cNvSpPr/>
            <p:nvPr/>
          </p:nvSpPr>
          <p:spPr>
            <a:xfrm rot="21435692">
              <a:off x="-14283" y="275865"/>
              <a:ext cx="9175811" cy="530352"/>
            </a:xfrm>
            <a:custGeom>
              <a:avLst/>
              <a:gdLst>
                <a:gd name="f0" fmla="val 10800000"/>
                <a:gd name="f1" fmla="val 5400000"/>
                <a:gd name="f2" fmla="val 180"/>
                <a:gd name="f3" fmla="val w"/>
                <a:gd name="f4" fmla="val h"/>
                <a:gd name="f5" fmla="val 0"/>
                <a:gd name="f6" fmla="val 5766"/>
                <a:gd name="f7" fmla="val 854"/>
                <a:gd name="f8" fmla="val 732"/>
                <a:gd name="f9" fmla="val 273"/>
                <a:gd name="f10" fmla="val 647"/>
                <a:gd name="f11" fmla="val 951"/>
                <a:gd name="f12" fmla="val 214"/>
                <a:gd name="f13" fmla="val 1638"/>
                <a:gd name="f14" fmla="val 228"/>
                <a:gd name="f15" fmla="val 2325"/>
                <a:gd name="f16" fmla="val 242"/>
                <a:gd name="f17" fmla="val 3434"/>
                <a:gd name="f18" fmla="val 4122"/>
                <a:gd name="f19" fmla="val 816"/>
                <a:gd name="f20" fmla="val 4810"/>
                <a:gd name="f21" fmla="val 778"/>
                <a:gd name="f22" fmla="val 5424"/>
                <a:gd name="f23" fmla="val 170"/>
                <a:gd name="f24" fmla="+- 0 0 -90"/>
                <a:gd name="f25" fmla="*/ f3 1 5766"/>
                <a:gd name="f26" fmla="*/ f4 1 854"/>
                <a:gd name="f27" fmla="+- f7 0 f5"/>
                <a:gd name="f28" fmla="+- f6 0 f5"/>
                <a:gd name="f29" fmla="*/ f24 f0 1"/>
                <a:gd name="f30" fmla="*/ f28 1 5766"/>
                <a:gd name="f31" fmla="*/ f27 1 854"/>
                <a:gd name="f32" fmla="*/ f29 1 f2"/>
                <a:gd name="f33" fmla="*/ 0 1 f30"/>
                <a:gd name="f34" fmla="*/ 732 1 f31"/>
                <a:gd name="f35" fmla="*/ 1638 1 f30"/>
                <a:gd name="f36" fmla="*/ 228 1 f31"/>
                <a:gd name="f37" fmla="*/ 4122 1 f30"/>
                <a:gd name="f38" fmla="*/ 816 1 f31"/>
                <a:gd name="f39" fmla="*/ 5766 1 f30"/>
                <a:gd name="f40" fmla="*/ 0 1 f31"/>
                <a:gd name="f41" fmla="*/ 854 1 f31"/>
                <a:gd name="f42" fmla="+- f32 0 f1"/>
                <a:gd name="f43" fmla="*/ f33 f25 1"/>
                <a:gd name="f44" fmla="*/ f39 f25 1"/>
                <a:gd name="f45" fmla="*/ f41 f26 1"/>
                <a:gd name="f46" fmla="*/ f40 f26 1"/>
                <a:gd name="f47" fmla="*/ f34 f26 1"/>
                <a:gd name="f48" fmla="*/ f35 f25 1"/>
                <a:gd name="f49" fmla="*/ f36 f26 1"/>
                <a:gd name="f50" fmla="*/ f37 f25 1"/>
                <a:gd name="f51" fmla="*/ f38 f26 1"/>
              </a:gdLst>
              <a:ahLst/>
              <a:cxnLst>
                <a:cxn ang="3cd4">
                  <a:pos x="hc" y="t"/>
                </a:cxn>
                <a:cxn ang="0">
                  <a:pos x="r" y="vc"/>
                </a:cxn>
                <a:cxn ang="cd4">
                  <a:pos x="hc" y="b"/>
                </a:cxn>
                <a:cxn ang="cd2">
                  <a:pos x="l" y="vc"/>
                </a:cxn>
                <a:cxn ang="f42">
                  <a:pos x="f43" y="f47"/>
                </a:cxn>
                <a:cxn ang="f42">
                  <a:pos x="f48" y="f49"/>
                </a:cxn>
                <a:cxn ang="f42">
                  <a:pos x="f50" y="f51"/>
                </a:cxn>
                <a:cxn ang="f42">
                  <a:pos x="f44" y="f46"/>
                </a:cxn>
              </a:cxnLst>
              <a:rect l="f43" t="f46" r="f44" b="f45"/>
              <a:pathLst>
                <a:path w="5766" h="854">
                  <a:moveTo>
                    <a:pt x="f5" y="f8"/>
                  </a:moveTo>
                  <a:cubicBezTo>
                    <a:pt x="f9" y="f10"/>
                    <a:pt x="f11" y="f12"/>
                    <a:pt x="f13" y="f14"/>
                  </a:cubicBezTo>
                  <a:cubicBezTo>
                    <a:pt x="f15" y="f16"/>
                    <a:pt x="f17" y="f7"/>
                    <a:pt x="f18" y="f19"/>
                  </a:cubicBezTo>
                  <a:cubicBezTo>
                    <a:pt x="f20" y="f21"/>
                    <a:pt x="f22" y="f23"/>
                    <a:pt x="f6" y="f5"/>
                  </a:cubicBezTo>
                </a:path>
              </a:pathLst>
            </a:custGeom>
            <a:noFill/>
            <a:ln w="9528" cap="flat">
              <a:solidFill>
                <a:srgbClr val="009DD9">
                  <a:alpha val="56000"/>
                </a:srgbClr>
              </a:solidFill>
              <a:prstDash val="solid"/>
              <a:roun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onstantia"/>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100000"/>
        </a:lnSpc>
        <a:spcBef>
          <a:spcPts val="0"/>
        </a:spcBef>
        <a:spcAft>
          <a:spcPts val="0"/>
        </a:spcAft>
        <a:buNone/>
        <a:tabLst/>
        <a:defRPr lang="tr-TR" sz="5000" b="0" i="0" u="none" strike="noStrike" kern="1200" cap="none" spc="0" baseline="0">
          <a:solidFill>
            <a:srgbClr val="04617B"/>
          </a:solidFill>
          <a:uFillTx/>
          <a:latin typeface="Calibri"/>
        </a:defRPr>
      </a:lvl1pPr>
    </p:titleStyle>
    <p:bodyStyle>
      <a:lvl1pPr marL="274320" marR="0" lvl="0" indent="-274320" algn="l" defTabSz="914400" rtl="0" fontAlgn="auto" hangingPunct="1">
        <a:lnSpc>
          <a:spcPct val="100000"/>
        </a:lnSpc>
        <a:spcBef>
          <a:spcPts val="600"/>
        </a:spcBef>
        <a:spcAft>
          <a:spcPts val="0"/>
        </a:spcAft>
        <a:buClr>
          <a:srgbClr val="0BD0D9"/>
        </a:buClr>
        <a:buSzPct val="95000"/>
        <a:buFont typeface="Wingdings 2"/>
        <a:buChar char=""/>
        <a:tabLst/>
        <a:defRPr lang="tr-TR" sz="2600" b="0" i="0" u="none" strike="noStrike" kern="1200" cap="none" spc="0" baseline="0">
          <a:solidFill>
            <a:srgbClr val="000000"/>
          </a:solidFill>
          <a:uFillTx/>
          <a:latin typeface="Constantia"/>
        </a:defRPr>
      </a:lvl1pPr>
      <a:lvl2pPr marL="640080" marR="0" lvl="1" indent="-246888" algn="l" defTabSz="914400" rtl="0" fontAlgn="auto" hangingPunct="1">
        <a:lnSpc>
          <a:spcPct val="100000"/>
        </a:lnSpc>
        <a:spcBef>
          <a:spcPts val="600"/>
        </a:spcBef>
        <a:spcAft>
          <a:spcPts val="0"/>
        </a:spcAft>
        <a:buClr>
          <a:srgbClr val="0F6FC6"/>
        </a:buClr>
        <a:buSzPct val="85000"/>
        <a:buFont typeface="Wingdings 2"/>
        <a:buChar char=""/>
        <a:tabLst/>
        <a:defRPr lang="tr-TR" sz="2400" b="0" i="0" u="none" strike="noStrike" kern="1200" cap="none" spc="0" baseline="0">
          <a:solidFill>
            <a:srgbClr val="000000"/>
          </a:solidFill>
          <a:uFillTx/>
          <a:latin typeface="Constantia"/>
        </a:defRPr>
      </a:lvl2pPr>
      <a:lvl3pPr marL="914400" marR="0" lvl="2" indent="-246888" algn="l" defTabSz="914400" rtl="0" fontAlgn="auto" hangingPunct="1">
        <a:lnSpc>
          <a:spcPct val="100000"/>
        </a:lnSpc>
        <a:spcBef>
          <a:spcPts val="500"/>
        </a:spcBef>
        <a:spcAft>
          <a:spcPts val="0"/>
        </a:spcAft>
        <a:buClr>
          <a:srgbClr val="009DD9"/>
        </a:buClr>
        <a:buSzPct val="70000"/>
        <a:buFont typeface="Wingdings 2"/>
        <a:buChar char=""/>
        <a:tabLst/>
        <a:defRPr lang="tr-TR" sz="2100" b="0" i="0" u="none" strike="noStrike" kern="1200" cap="none" spc="0" baseline="0">
          <a:solidFill>
            <a:srgbClr val="000000"/>
          </a:solidFill>
          <a:uFillTx/>
          <a:latin typeface="Constantia"/>
        </a:defRPr>
      </a:lvl3pPr>
      <a:lvl4pPr marL="1188720" marR="0" lvl="3" indent="-210312" algn="l" defTabSz="914400" rtl="0" fontAlgn="auto" hangingPunct="1">
        <a:lnSpc>
          <a:spcPct val="100000"/>
        </a:lnSpc>
        <a:spcBef>
          <a:spcPts val="500"/>
        </a:spcBef>
        <a:spcAft>
          <a:spcPts val="0"/>
        </a:spcAft>
        <a:buClr>
          <a:srgbClr val="0BD0D9"/>
        </a:buClr>
        <a:buSzPct val="65000"/>
        <a:buFont typeface="Wingdings 2"/>
        <a:buChar char=""/>
        <a:tabLst/>
        <a:defRPr lang="tr-TR" sz="2000" b="0" i="0" u="none" strike="noStrike" kern="1200" cap="none" spc="0" baseline="0">
          <a:solidFill>
            <a:srgbClr val="000000"/>
          </a:solidFill>
          <a:uFillTx/>
          <a:latin typeface="Constantia"/>
        </a:defRPr>
      </a:lvl4pPr>
      <a:lvl5pPr marL="1463040" marR="0" lvl="4" indent="-210312" algn="l" defTabSz="914400" rtl="0" fontAlgn="auto" hangingPunct="1">
        <a:lnSpc>
          <a:spcPct val="100000"/>
        </a:lnSpc>
        <a:spcBef>
          <a:spcPts val="500"/>
        </a:spcBef>
        <a:spcAft>
          <a:spcPts val="0"/>
        </a:spcAft>
        <a:buClr>
          <a:srgbClr val="10CF9B"/>
        </a:buClr>
        <a:buSzPct val="65000"/>
        <a:buFont typeface="Wingdings 2"/>
        <a:buChar char=""/>
        <a:tabLst/>
        <a:defRPr lang="tr-TR" sz="2000" b="0" i="0" u="none" strike="noStrike" kern="1200" cap="none" spc="0" baseline="0">
          <a:solidFill>
            <a:srgbClr val="000000"/>
          </a:solidFill>
          <a:uFillTx/>
          <a:latin typeface="Constant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71.jpe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11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1 Başlık"/>
          <p:cNvSpPr txBox="1">
            <a:spLocks noGrp="1"/>
          </p:cNvSpPr>
          <p:nvPr>
            <p:ph type="ctrTitle"/>
          </p:nvPr>
        </p:nvSpPr>
        <p:spPr>
          <a:xfrm>
            <a:off x="539550" y="2060847"/>
            <a:ext cx="7851651" cy="2296844"/>
          </a:xfrm>
        </p:spPr>
        <p:txBody>
          <a:bodyPr anchorCtr="1"/>
          <a:lstStyle/>
          <a:p>
            <a:pPr lvl="0" algn="ctr"/>
            <a:r>
              <a:rPr lang="tr-TR" dirty="0" smtClean="0"/>
              <a:t>2016 </a:t>
            </a:r>
            <a:r>
              <a:rPr lang="tr-TR" dirty="0"/>
              <a:t>YILI </a:t>
            </a:r>
            <a:br>
              <a:rPr lang="tr-TR" dirty="0"/>
            </a:br>
            <a:r>
              <a:rPr lang="tr-TR" dirty="0"/>
              <a:t>FAALİYET RAPORU</a:t>
            </a:r>
          </a:p>
        </p:txBody>
      </p:sp>
      <p:sp>
        <p:nvSpPr>
          <p:cNvPr id="3" name="2 Alt Başlık"/>
          <p:cNvSpPr txBox="1">
            <a:spLocks noGrp="1"/>
          </p:cNvSpPr>
          <p:nvPr>
            <p:ph type="subTitle" idx="1"/>
          </p:nvPr>
        </p:nvSpPr>
        <p:spPr>
          <a:xfrm>
            <a:off x="611559" y="5229197"/>
            <a:ext cx="7854696" cy="1162961"/>
          </a:xfrm>
        </p:spPr>
        <p:txBody>
          <a:bodyPr anchorCtr="1"/>
          <a:lstStyle/>
          <a:p>
            <a:endParaRPr lang="tr-TR"/>
          </a:p>
        </p:txBody>
      </p:sp>
      <p:pic>
        <p:nvPicPr>
          <p:cNvPr id="4" name="Picture 3" descr="C:\Users\Aliağa Ticaret Odası\Desktop\Untitled-1.png">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707901" y="620685"/>
            <a:ext cx="1363187" cy="1368152"/>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Başlık"/>
          <p:cNvSpPr>
            <a:spLocks noGrp="1"/>
          </p:cNvSpPr>
          <p:nvPr>
            <p:ph type="title"/>
          </p:nvPr>
        </p:nvSpPr>
        <p:spPr>
          <a:xfrm>
            <a:off x="250825" y="549275"/>
            <a:ext cx="8497888" cy="1138238"/>
          </a:xfrm>
        </p:spPr>
        <p:txBody>
          <a:bodyPr rtlCol="0">
            <a:normAutofit fontScale="90000"/>
          </a:bodyPr>
          <a:lstStyle/>
          <a:p>
            <a:pPr eaLnBrk="1" fontAlgn="auto" hangingPunct="1">
              <a:spcAft>
                <a:spcPts val="0"/>
              </a:spcAft>
              <a:defRPr/>
            </a:pPr>
            <a:r>
              <a:rPr lang="tr-TR" sz="3200" b="1" dirty="0" smtClean="0">
                <a:latin typeface="Tahoma" pitchFamily="34" charset="0"/>
              </a:rPr>
              <a:t/>
            </a:r>
            <a:br>
              <a:rPr lang="tr-TR" sz="3200" b="1" dirty="0" smtClean="0">
                <a:latin typeface="Tahoma" pitchFamily="34" charset="0"/>
              </a:rPr>
            </a:br>
            <a:r>
              <a:rPr lang="tr-TR" sz="3200" b="1" dirty="0" smtClean="0">
                <a:latin typeface="Arial" pitchFamily="34" charset="0"/>
                <a:cs typeface="Arial" pitchFamily="34" charset="0"/>
              </a:rPr>
              <a:t>2016 YILI HİZMET TİPLERİ VE RAKAMLARI</a:t>
            </a:r>
            <a:br>
              <a:rPr lang="tr-TR" sz="3200" b="1" dirty="0" smtClean="0">
                <a:latin typeface="Arial" pitchFamily="34" charset="0"/>
                <a:cs typeface="Arial" pitchFamily="34" charset="0"/>
              </a:rPr>
            </a:br>
            <a:r>
              <a:rPr lang="tr-TR" sz="3200" b="1" u="sng" dirty="0" smtClean="0">
                <a:latin typeface="Arial" pitchFamily="34" charset="0"/>
                <a:cs typeface="Arial" pitchFamily="34" charset="0"/>
              </a:rPr>
              <a:t>ANONİM ŞİRKET</a:t>
            </a:r>
            <a:endParaRPr lang="tr-TR" sz="3200" u="sng" dirty="0" smtClean="0">
              <a:latin typeface="Arial" pitchFamily="34" charset="0"/>
              <a:cs typeface="Arial" pitchFamily="34" charset="0"/>
            </a:endParaRPr>
          </a:p>
        </p:txBody>
      </p:sp>
      <p:sp>
        <p:nvSpPr>
          <p:cNvPr id="9219" name="2 İçerik Yer Tutucusu"/>
          <p:cNvSpPr>
            <a:spLocks noGrp="1"/>
          </p:cNvSpPr>
          <p:nvPr>
            <p:ph idx="1"/>
          </p:nvPr>
        </p:nvSpPr>
        <p:spPr>
          <a:xfrm>
            <a:off x="0" y="1600200"/>
            <a:ext cx="8785225" cy="5257800"/>
          </a:xfrm>
        </p:spPr>
        <p:txBody>
          <a:bodyPr>
            <a:normAutofit fontScale="92500" lnSpcReduction="20000"/>
          </a:bodyPr>
          <a:lstStyle/>
          <a:p>
            <a:pPr marL="514350" indent="-514350" eaLnBrk="1" fontAlgn="auto" hangingPunct="1">
              <a:spcAft>
                <a:spcPts val="0"/>
              </a:spcAft>
              <a:buClr>
                <a:schemeClr val="accent3"/>
              </a:buClr>
              <a:buFont typeface="Arial" charset="0"/>
              <a:buNone/>
              <a:defRPr/>
            </a:pPr>
            <a:r>
              <a:rPr lang="tr-TR" sz="2400" b="1" dirty="0" smtClean="0"/>
              <a:t>	</a:t>
            </a:r>
          </a:p>
          <a:p>
            <a:pPr marL="514350" indent="-514350" eaLnBrk="1" fontAlgn="auto" hangingPunct="1">
              <a:spcAft>
                <a:spcPts val="0"/>
              </a:spcAft>
              <a:buClr>
                <a:schemeClr val="accent3"/>
              </a:buClr>
              <a:buFont typeface="Arial" charset="0"/>
              <a:buNone/>
              <a:defRPr/>
            </a:pPr>
            <a:r>
              <a:rPr lang="tr-TR" sz="2400" b="1" dirty="0" smtClean="0"/>
              <a:t>	</a:t>
            </a:r>
          </a:p>
          <a:p>
            <a:pPr marL="514350" indent="-514350" eaLnBrk="1" fontAlgn="auto" hangingPunct="1">
              <a:lnSpc>
                <a:spcPct val="16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1. Anonim Şirket (Kuruluş) 				: 46 adet</a:t>
            </a:r>
          </a:p>
          <a:p>
            <a:pPr marL="514350" indent="-514350" eaLnBrk="1" fontAlgn="auto" hangingPunct="1">
              <a:lnSpc>
                <a:spcPct val="16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2. Anonim Şirket (Terkin)				: 14</a:t>
            </a:r>
          </a:p>
          <a:p>
            <a:pPr marL="514350" indent="-514350" eaLnBrk="1" fontAlgn="auto" hangingPunct="1">
              <a:lnSpc>
                <a:spcPct val="16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3. Anonim Şirket (Tasfiye)		         	            :  2</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4. Anonim Şirket (Değişiklik/hisse devri-adres-müdür-amaç ve konu)							: 85</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5.Sermaye </a:t>
            </a:r>
            <a:r>
              <a:rPr lang="tr-TR" sz="2400" b="1" dirty="0" err="1" smtClean="0">
                <a:latin typeface="Arial" pitchFamily="34" charset="0"/>
                <a:cs typeface="Arial" pitchFamily="34" charset="0"/>
              </a:rPr>
              <a:t>Arttırımı</a:t>
            </a:r>
            <a:r>
              <a:rPr lang="tr-TR" sz="2400" b="1" dirty="0" smtClean="0">
                <a:latin typeface="Arial" pitchFamily="34" charset="0"/>
                <a:cs typeface="Arial" pitchFamily="34" charset="0"/>
              </a:rPr>
              <a:t>					: 21</a:t>
            </a:r>
          </a:p>
          <a:p>
            <a:pPr marL="514350" indent="-514350" eaLnBrk="1" fontAlgn="auto" hangingPunct="1">
              <a:lnSpc>
                <a:spcPct val="160000"/>
              </a:lnSpc>
              <a:spcBef>
                <a:spcPts val="600"/>
              </a:spcBef>
              <a:spcAft>
                <a:spcPts val="0"/>
              </a:spcAft>
              <a:buClr>
                <a:schemeClr val="accent3"/>
              </a:buClr>
              <a:buFont typeface="Arial" charset="0"/>
              <a:buNone/>
              <a:defRPr/>
            </a:pPr>
            <a:endParaRPr lang="tr-TR" sz="2400" b="1" dirty="0" smtClean="0">
              <a:latin typeface="Arial" pitchFamily="34" charset="0"/>
              <a:cs typeface="Arial" pitchFamily="34" charset="0"/>
            </a:endParaRPr>
          </a:p>
          <a:p>
            <a:pPr marL="514350" indent="-514350" eaLnBrk="1" fontAlgn="auto" hangingPunct="1">
              <a:lnSpc>
                <a:spcPct val="16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a:t>
            </a:r>
            <a:r>
              <a:rPr lang="tr-TR" sz="2400" b="1" dirty="0" smtClean="0">
                <a:solidFill>
                  <a:srgbClr val="FF0000"/>
                </a:solidFill>
                <a:latin typeface="Arial" pitchFamily="34" charset="0"/>
                <a:cs typeface="Arial" pitchFamily="34" charset="0"/>
              </a:rPr>
              <a:t>*ANONİM ŞİRKET TOPLAM İŞLEM SAYISI:168</a:t>
            </a:r>
          </a:p>
          <a:p>
            <a:pPr marL="514350" indent="-514350" eaLnBrk="1" fontAlgn="auto" hangingPunct="1">
              <a:spcAft>
                <a:spcPts val="0"/>
              </a:spcAft>
              <a:buClr>
                <a:schemeClr val="accent3"/>
              </a:buClr>
              <a:buFont typeface="Arial" charset="0"/>
              <a:buNone/>
              <a:defRPr/>
            </a:pPr>
            <a:r>
              <a:rPr lang="tr-TR" sz="2400" b="1" dirty="0" smtClean="0"/>
              <a:t>		</a:t>
            </a:r>
            <a:endParaRPr lang="tr-TR" sz="2800" b="1" u="sng"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56403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58829" y="1308521"/>
            <a:ext cx="8229600" cy="1070992"/>
          </a:xfrm>
        </p:spPr>
        <p:txBody>
          <a:bodyPr>
            <a:noAutofit/>
          </a:bodyPr>
          <a:lstStyle/>
          <a:p>
            <a:pPr lvl="0" algn="ctr"/>
            <a:r>
              <a:rPr lang="tr-TR" sz="2200" b="1" dirty="0" smtClean="0"/>
              <a:t>ODA OLARAK BÖLGEDE FAALİYET GÖSTEREN FİRMALARIN PERSONEL İHTİYAÇLARINI GİDERMEK, İŞ ARAYAN KİŞİLERİN İSE UYGUN İŞLERE YERLEŞTİRİLMELERİNE ARACILIK İÇİN OLUŞTURDUĞU KARİYER PORTALINI FAALİYETE GEÇİRDİK</a:t>
            </a:r>
            <a:br>
              <a:rPr lang="tr-TR" sz="2200" b="1" dirty="0" smtClean="0"/>
            </a:br>
            <a:r>
              <a:rPr lang="tr-TR" sz="2000" b="1" dirty="0" smtClean="0"/>
              <a:t>20.03.2016</a:t>
            </a:r>
            <a:endParaRPr lang="tr-TR" sz="2000"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857927" cy="861053"/>
          </a:xfrm>
          <a:prstGeom prst="rect">
            <a:avLst/>
          </a:prstGeom>
          <a:noFill/>
          <a:ln w="9525">
            <a:noFill/>
            <a:miter lim="800000"/>
            <a:headEnd/>
            <a:tailEnd/>
          </a:ln>
        </p:spPr>
      </p:pic>
      <p:pic>
        <p:nvPicPr>
          <p:cNvPr id="4098" name="Picture 2" descr="http://www.alto.org.tr/media/k2/items/cache/888639b535d99236c0df441262ad877f_X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82165" y="2423939"/>
            <a:ext cx="6979670"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619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0"/>
            <a:ext cx="8229600" cy="1285860"/>
          </a:xfrm>
        </p:spPr>
        <p:txBody>
          <a:bodyPr>
            <a:normAutofit/>
          </a:bodyPr>
          <a:lstStyle/>
          <a:p>
            <a:pPr algn="ctr"/>
            <a:r>
              <a:rPr lang="tr-TR" sz="3000" b="1" dirty="0" smtClean="0"/>
              <a:t>         Mesleğimi Seçiyorum Projesi Kapsamında İzmir Ekonomi Üniversitesi Ziyareti</a:t>
            </a:r>
            <a:endParaRPr lang="tr-TR" sz="3000" b="1" dirty="0"/>
          </a:p>
        </p:txBody>
      </p:sp>
      <p:sp>
        <p:nvSpPr>
          <p:cNvPr id="3" name="2 İçerik Yer Tutucusu"/>
          <p:cNvSpPr>
            <a:spLocks noGrp="1"/>
          </p:cNvSpPr>
          <p:nvPr>
            <p:ph idx="1"/>
          </p:nvPr>
        </p:nvSpPr>
        <p:spPr>
          <a:xfrm>
            <a:off x="500034" y="1500174"/>
            <a:ext cx="8229600" cy="1850710"/>
          </a:xfrm>
        </p:spPr>
        <p:txBody>
          <a:bodyPr>
            <a:normAutofit fontScale="77500" lnSpcReduction="20000"/>
          </a:bodyPr>
          <a:lstStyle/>
          <a:p>
            <a:pPr>
              <a:buNone/>
            </a:pPr>
            <a:r>
              <a:rPr lang="tr-TR" dirty="0" smtClean="0">
                <a:latin typeface="+mj-lt"/>
              </a:rPr>
              <a:t>     Aliağa'da lise öğrencilerinin bilinçli üniversite ve meslek tercihi yapabilmeleri amacıyla Aliağa Ticaret Odası (ALTO) ve Aliağa İlçe Milli Eğitim Müdürlüğü elele verdi. İki kuruluş tarafından organize edilen "Kendimi ve çevremi tanıyorum, mesleğimi seçiyorum" projesi kapsamında lise 12. sınıf öğrencileri bilinçli okul ve meslek tercihi yapmaları için İzmir Ekonomi Üniversitesine götürerek meslekler tanıttık.(29.03.2016)</a:t>
            </a:r>
            <a:endParaRPr lang="tr-TR" dirty="0">
              <a:latin typeface="+mj-lt"/>
            </a:endParaRPr>
          </a:p>
        </p:txBody>
      </p:sp>
      <p:pic>
        <p:nvPicPr>
          <p:cNvPr id="33794" name="Picture 2" descr="ALİAĞA TİCARET ODASI ÖĞRENCİLERE MESLEKLERİ TANITIYOR"/>
          <p:cNvPicPr>
            <a:picLocks noChangeAspect="1" noChangeArrowheads="1"/>
          </p:cNvPicPr>
          <p:nvPr/>
        </p:nvPicPr>
        <p:blipFill>
          <a:blip r:embed="rId2"/>
          <a:srcRect b="7499"/>
          <a:stretch>
            <a:fillRect/>
          </a:stretch>
        </p:blipFill>
        <p:spPr bwMode="auto">
          <a:xfrm>
            <a:off x="1500166" y="3333728"/>
            <a:ext cx="5715000" cy="3524272"/>
          </a:xfrm>
          <a:prstGeom prst="rect">
            <a:avLst/>
          </a:prstGeom>
          <a:noFill/>
        </p:spPr>
      </p:pic>
      <p:pic>
        <p:nvPicPr>
          <p:cNvPr id="5" name="Picture 3" descr="C:\Users\Aliağa Ticaret Odası\Desktop\Untitled-1.png"/>
          <p:cNvPicPr>
            <a:picLocks noChangeAspect="1" noChangeArrowheads="1"/>
          </p:cNvPicPr>
          <p:nvPr/>
        </p:nvPicPr>
        <p:blipFill>
          <a:blip r:embed="rId3"/>
          <a:srcRect/>
          <a:stretch>
            <a:fillRect/>
          </a:stretch>
        </p:blipFill>
        <p:spPr bwMode="auto">
          <a:xfrm>
            <a:off x="250825" y="115888"/>
            <a:ext cx="952500" cy="955675"/>
          </a:xfrm>
          <a:prstGeom prst="rect">
            <a:avLst/>
          </a:prstGeom>
          <a:noFill/>
          <a:ln w="9525">
            <a:noFill/>
            <a:miter lim="800000"/>
            <a:headEnd/>
            <a:tailEnd/>
          </a:ln>
        </p:spPr>
      </p:pic>
    </p:spTree>
    <p:extLst>
      <p:ext uri="{BB962C8B-B14F-4D97-AF65-F5344CB8AC3E}">
        <p14:creationId xmlns:p14="http://schemas.microsoft.com/office/powerpoint/2010/main" val="163560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4290"/>
            <a:ext cx="8229600" cy="928694"/>
          </a:xfrm>
        </p:spPr>
        <p:txBody>
          <a:bodyPr>
            <a:normAutofit fontScale="90000"/>
          </a:bodyPr>
          <a:lstStyle/>
          <a:p>
            <a:pPr algn="ctr"/>
            <a:r>
              <a:rPr lang="tr-TR" sz="3500" b="1" dirty="0" smtClean="0"/>
              <a:t>    Mesleğimi Seçiyorum Projesi Kapsamında Güzel Sanatlar Lisesi Ziyareti</a:t>
            </a:r>
            <a:endParaRPr lang="tr-TR" sz="3500" dirty="0"/>
          </a:p>
        </p:txBody>
      </p:sp>
      <p:sp>
        <p:nvSpPr>
          <p:cNvPr id="3" name="2 İçerik Yer Tutucusu"/>
          <p:cNvSpPr>
            <a:spLocks noGrp="1"/>
          </p:cNvSpPr>
          <p:nvPr>
            <p:ph idx="1"/>
          </p:nvPr>
        </p:nvSpPr>
        <p:spPr>
          <a:xfrm>
            <a:off x="142844" y="1214422"/>
            <a:ext cx="4114800" cy="1214446"/>
          </a:xfrm>
        </p:spPr>
        <p:txBody>
          <a:bodyPr>
            <a:normAutofit fontScale="70000" lnSpcReduction="20000"/>
          </a:bodyPr>
          <a:lstStyle/>
          <a:p>
            <a:pPr>
              <a:buNone/>
            </a:pPr>
            <a:r>
              <a:rPr lang="tr-TR" dirty="0" smtClean="0">
                <a:latin typeface="+mj-lt"/>
              </a:rPr>
              <a:t>     Proje kapsamında öğretmenlerin seçtiği güzel sanatlara yeteneği olan 8. sınıf öğrencileri Işılay Saygın Güzel Sanatlar Lisesi’ne götürülmüştür. (20.04.2016)</a:t>
            </a:r>
            <a:endParaRPr lang="tr-TR" dirty="0">
              <a:latin typeface="+mj-lt"/>
            </a:endParaRPr>
          </a:p>
        </p:txBody>
      </p:sp>
      <p:pic>
        <p:nvPicPr>
          <p:cNvPr id="34818" name="Picture 2" descr="http://img-egitimajansi.mncdn.com/assets/uploads/news/22430.jpg"/>
          <p:cNvPicPr>
            <a:picLocks noChangeAspect="1" noChangeArrowheads="1"/>
          </p:cNvPicPr>
          <p:nvPr/>
        </p:nvPicPr>
        <p:blipFill>
          <a:blip r:embed="rId2"/>
          <a:srcRect r="2499"/>
          <a:stretch>
            <a:fillRect/>
          </a:stretch>
        </p:blipFill>
        <p:spPr bwMode="auto">
          <a:xfrm>
            <a:off x="500034" y="2714620"/>
            <a:ext cx="3714776" cy="2857500"/>
          </a:xfrm>
          <a:prstGeom prst="rect">
            <a:avLst/>
          </a:prstGeom>
          <a:noFill/>
        </p:spPr>
      </p:pic>
      <p:pic>
        <p:nvPicPr>
          <p:cNvPr id="34820" name="Picture 4" descr="http://www.tamsanat.net/uploads/kurumlar/lise/b/b_1323799333bolu-guzel-sanatlar-ve-spor-lisesi-12.jpg"/>
          <p:cNvPicPr>
            <a:picLocks noChangeAspect="1" noChangeArrowheads="1"/>
          </p:cNvPicPr>
          <p:nvPr/>
        </p:nvPicPr>
        <p:blipFill>
          <a:blip r:embed="rId3"/>
          <a:srcRect/>
          <a:stretch>
            <a:fillRect/>
          </a:stretch>
        </p:blipFill>
        <p:spPr bwMode="auto">
          <a:xfrm>
            <a:off x="4714876" y="1071546"/>
            <a:ext cx="3524275" cy="2643206"/>
          </a:xfrm>
          <a:prstGeom prst="rect">
            <a:avLst/>
          </a:prstGeom>
          <a:noFill/>
        </p:spPr>
      </p:pic>
      <p:pic>
        <p:nvPicPr>
          <p:cNvPr id="34821" name="Picture 5" descr="C:\Users\Hp\Downloads\DSC_1014.JPG"/>
          <p:cNvPicPr>
            <a:picLocks noChangeAspect="1" noChangeArrowheads="1"/>
          </p:cNvPicPr>
          <p:nvPr/>
        </p:nvPicPr>
        <p:blipFill>
          <a:blip r:embed="rId4" cstate="print"/>
          <a:srcRect/>
          <a:stretch>
            <a:fillRect/>
          </a:stretch>
        </p:blipFill>
        <p:spPr bwMode="auto">
          <a:xfrm>
            <a:off x="4572000" y="3929066"/>
            <a:ext cx="4143404" cy="2761191"/>
          </a:xfrm>
          <a:prstGeom prst="rect">
            <a:avLst/>
          </a:prstGeom>
          <a:noFill/>
        </p:spPr>
      </p:pic>
      <p:pic>
        <p:nvPicPr>
          <p:cNvPr id="7" name="Picture 3" descr="C:\Users\Aliağa Ticaret Odası\Desktop\Untitled-1.png"/>
          <p:cNvPicPr>
            <a:picLocks noChangeAspect="1" noChangeArrowheads="1"/>
          </p:cNvPicPr>
          <p:nvPr/>
        </p:nvPicPr>
        <p:blipFill>
          <a:blip r:embed="rId5"/>
          <a:srcRect/>
          <a:stretch>
            <a:fillRect/>
          </a:stretch>
        </p:blipFill>
        <p:spPr bwMode="auto">
          <a:xfrm>
            <a:off x="250825" y="115888"/>
            <a:ext cx="952500" cy="955675"/>
          </a:xfrm>
          <a:prstGeom prst="rect">
            <a:avLst/>
          </a:prstGeom>
          <a:noFill/>
          <a:ln w="9525">
            <a:noFill/>
            <a:miter lim="800000"/>
            <a:headEnd/>
            <a:tailEnd/>
          </a:ln>
        </p:spPr>
      </p:pic>
    </p:spTree>
    <p:extLst>
      <p:ext uri="{BB962C8B-B14F-4D97-AF65-F5344CB8AC3E}">
        <p14:creationId xmlns:p14="http://schemas.microsoft.com/office/powerpoint/2010/main" val="232013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b="1" dirty="0" smtClean="0"/>
              <a:t>Mesleğimi Seçiyorum Projesi Kapsamında Velilere Seminer </a:t>
            </a:r>
            <a:endParaRPr lang="tr-TR" b="1" dirty="0"/>
          </a:p>
        </p:txBody>
      </p:sp>
      <p:sp>
        <p:nvSpPr>
          <p:cNvPr id="3" name="2 İçerik Yer Tutucusu"/>
          <p:cNvSpPr>
            <a:spLocks noGrp="1"/>
          </p:cNvSpPr>
          <p:nvPr>
            <p:ph idx="1"/>
          </p:nvPr>
        </p:nvSpPr>
        <p:spPr>
          <a:xfrm>
            <a:off x="457200" y="1935480"/>
            <a:ext cx="8229600" cy="1850710"/>
          </a:xfrm>
        </p:spPr>
        <p:txBody>
          <a:bodyPr>
            <a:normAutofit fontScale="85000" lnSpcReduction="20000"/>
          </a:bodyPr>
          <a:lstStyle/>
          <a:p>
            <a:pPr algn="ctr"/>
            <a:r>
              <a:rPr lang="tr-TR" dirty="0" smtClean="0">
                <a:latin typeface="+mj-lt"/>
              </a:rPr>
              <a:t>Aliağa Ticaret Odası ve Aliağa İlçe Milli Eğitim Müdürlüğü’nün ortak yürüttüğü “Kendimi ve Çevremi Tanıyorum, Mesleğimi Seçiyorum” adlı proje kapsamında henüz tercih dönemi gelmemiş 8. Sınıfta öğrenim gören öğrencilerin velilerine “İlçemizde Ara Eleman İhtiyacı ve Meslek Liselerinin Önemi” konulu bir seminer düzenledik.(08.06.2016)</a:t>
            </a:r>
            <a:endParaRPr lang="tr-TR" dirty="0">
              <a:latin typeface="+mj-lt"/>
            </a:endParaRPr>
          </a:p>
        </p:txBody>
      </p:sp>
      <p:pic>
        <p:nvPicPr>
          <p:cNvPr id="5122" name="Picture 2" descr="C:\Users\Hp\Downloads\velilere seminer.jpg"/>
          <p:cNvPicPr>
            <a:picLocks noChangeAspect="1" noChangeArrowheads="1"/>
          </p:cNvPicPr>
          <p:nvPr/>
        </p:nvPicPr>
        <p:blipFill>
          <a:blip r:embed="rId2"/>
          <a:srcRect/>
          <a:stretch>
            <a:fillRect/>
          </a:stretch>
        </p:blipFill>
        <p:spPr bwMode="auto">
          <a:xfrm>
            <a:off x="2000232" y="3571876"/>
            <a:ext cx="5429248" cy="3121818"/>
          </a:xfrm>
          <a:prstGeom prst="rect">
            <a:avLst/>
          </a:prstGeom>
          <a:noFill/>
        </p:spPr>
      </p:pic>
      <p:pic>
        <p:nvPicPr>
          <p:cNvPr id="5" name="Picture 3" descr="C:\Users\Aliağa Ticaret Odası\Desktop\Untitled-1.png"/>
          <p:cNvPicPr>
            <a:picLocks noChangeAspect="1" noChangeArrowheads="1"/>
          </p:cNvPicPr>
          <p:nvPr/>
        </p:nvPicPr>
        <p:blipFill>
          <a:blip r:embed="rId3"/>
          <a:srcRect/>
          <a:stretch>
            <a:fillRect/>
          </a:stretch>
        </p:blipFill>
        <p:spPr bwMode="auto">
          <a:xfrm>
            <a:off x="250825" y="115888"/>
            <a:ext cx="952500" cy="955675"/>
          </a:xfrm>
          <a:prstGeom prst="rect">
            <a:avLst/>
          </a:prstGeom>
          <a:noFill/>
          <a:ln w="9525">
            <a:noFill/>
            <a:miter lim="800000"/>
            <a:headEnd/>
            <a:tailEnd/>
          </a:ln>
        </p:spPr>
      </p:pic>
    </p:spTree>
    <p:extLst>
      <p:ext uri="{BB962C8B-B14F-4D97-AF65-F5344CB8AC3E}">
        <p14:creationId xmlns:p14="http://schemas.microsoft.com/office/powerpoint/2010/main" val="2050514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name="Slide205">
    <p:spTree>
      <p:nvGrpSpPr>
        <p:cNvPr id="1" name=""/>
        <p:cNvGrpSpPr/>
        <p:nvPr/>
      </p:nvGrpSpPr>
      <p:grpSpPr>
        <a:xfrm>
          <a:off x="0" y="0"/>
          <a:ext cx="0" cy="0"/>
          <a:chOff x="0" y="0"/>
          <a:chExt cx="0" cy="0"/>
        </a:xfrm>
      </p:grpSpPr>
      <p:sp>
        <p:nvSpPr>
          <p:cNvPr id="2" name="1 Başlık"/>
          <p:cNvSpPr txBox="1">
            <a:spLocks noGrp="1"/>
          </p:cNvSpPr>
          <p:nvPr>
            <p:ph type="title"/>
          </p:nvPr>
        </p:nvSpPr>
        <p:spPr>
          <a:xfrm>
            <a:off x="1258891" y="260347"/>
            <a:ext cx="7510460" cy="1008061"/>
          </a:xfrm>
        </p:spPr>
        <p:txBody>
          <a:bodyPr anchorCtr="1"/>
          <a:lstStyle/>
          <a:p>
            <a:pPr lvl="0" algn="ctr"/>
            <a:r>
              <a:rPr lang="tr-TR" sz="3000" b="1" dirty="0">
                <a:solidFill>
                  <a:srgbClr val="404040"/>
                </a:solidFill>
              </a:rPr>
              <a:t>İnsan Kaynakları </a:t>
            </a:r>
            <a:r>
              <a:rPr lang="tr-TR" sz="3000" b="1" dirty="0" err="1">
                <a:solidFill>
                  <a:srgbClr val="404040"/>
                </a:solidFill>
              </a:rPr>
              <a:t>Portalı</a:t>
            </a:r>
            <a:endParaRPr lang="tr-TR" sz="3000" b="1" dirty="0">
              <a:solidFill>
                <a:srgbClr val="404040"/>
              </a:solidFill>
            </a:endParaRPr>
          </a:p>
        </p:txBody>
      </p:sp>
      <p:sp>
        <p:nvSpPr>
          <p:cNvPr id="3" name="3 Altbilgi Yer Tutucusu"/>
          <p:cNvSpPr txBox="1"/>
          <p:nvPr/>
        </p:nvSpPr>
        <p:spPr>
          <a:xfrm>
            <a:off x="2667003" y="6356351"/>
            <a:ext cx="3352803" cy="365129"/>
          </a:xfrm>
          <a:prstGeom prst="rect">
            <a:avLst/>
          </a:prstGeom>
          <a:noFill/>
          <a:ln cap="flat">
            <a:noFill/>
          </a:ln>
        </p:spPr>
        <p:txBody>
          <a:bodyPr vert="horz" wrap="square" lIns="0" tIns="0" rIns="0" bIns="0" anchor="b"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200" b="0" i="0" u="none" strike="noStrike" kern="1200" cap="none" spc="0" baseline="0" dirty="0">
                <a:solidFill>
                  <a:srgbClr val="045C75"/>
                </a:solidFill>
                <a:uFillTx/>
                <a:latin typeface="Constantia"/>
              </a:rPr>
              <a:t>Aliağa Ticaret Odası – www.alto.org.tr</a:t>
            </a:r>
          </a:p>
        </p:txBody>
      </p:sp>
      <p:sp>
        <p:nvSpPr>
          <p:cNvPr id="4" name="7 Metin kutusu"/>
          <p:cNvSpPr txBox="1"/>
          <p:nvPr/>
        </p:nvSpPr>
        <p:spPr>
          <a:xfrm>
            <a:off x="468309" y="1341433"/>
            <a:ext cx="8064495" cy="4154484"/>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2800" b="0" i="0" u="none" strike="noStrike" kern="1200" cap="none" spc="0" baseline="0" dirty="0">
                <a:solidFill>
                  <a:srgbClr val="000000"/>
                </a:solidFill>
                <a:uFillTx/>
                <a:latin typeface="Calibri Light"/>
                <a:cs typeface="Arial"/>
              </a:rPr>
              <a:t>Ticaret </a:t>
            </a:r>
            <a:r>
              <a:rPr lang="tr-TR" sz="2800" b="0" i="0" u="none" strike="noStrike" kern="1200" cap="none" spc="0" baseline="0" dirty="0" err="1">
                <a:solidFill>
                  <a:srgbClr val="000000"/>
                </a:solidFill>
                <a:uFillTx/>
                <a:latin typeface="Calibri Light"/>
                <a:cs typeface="Arial"/>
              </a:rPr>
              <a:t>Portalı</a:t>
            </a:r>
            <a:r>
              <a:rPr lang="tr-TR" sz="2800" b="0" i="0" u="none" strike="noStrike" kern="1200" cap="none" spc="0" baseline="0" dirty="0">
                <a:solidFill>
                  <a:srgbClr val="000000"/>
                </a:solidFill>
                <a:uFillTx/>
                <a:latin typeface="Calibri Light"/>
                <a:cs typeface="Arial"/>
              </a:rPr>
              <a:t> ile bağlantılı olarak bir de insan kaynakları portal çalışmamız devam etmektedir. Bu </a:t>
            </a:r>
            <a:r>
              <a:rPr lang="tr-TR" sz="2800" b="0" i="0" u="none" strike="noStrike" kern="1200" cap="none" spc="0" baseline="0" dirty="0" err="1">
                <a:solidFill>
                  <a:srgbClr val="000000"/>
                </a:solidFill>
                <a:uFillTx/>
                <a:latin typeface="Calibri Light"/>
                <a:cs typeface="Arial"/>
              </a:rPr>
              <a:t>portala</a:t>
            </a:r>
            <a:r>
              <a:rPr lang="tr-TR" sz="2800" b="0" i="0" u="none" strike="noStrike" kern="1200" cap="none" spc="0" baseline="0" dirty="0">
                <a:solidFill>
                  <a:srgbClr val="000000"/>
                </a:solidFill>
                <a:uFillTx/>
                <a:latin typeface="Calibri Light"/>
                <a:cs typeface="Arial"/>
              </a:rPr>
              <a:t> iş arayan kişiler  online olarak müracaat edebilecek, işveren ise bu cv </a:t>
            </a:r>
            <a:r>
              <a:rPr lang="tr-TR" sz="2800" b="0" i="0" u="none" strike="noStrike" kern="1200" cap="none" spc="0" baseline="0" dirty="0" err="1">
                <a:solidFill>
                  <a:srgbClr val="000000"/>
                </a:solidFill>
                <a:uFillTx/>
                <a:latin typeface="Calibri Light"/>
                <a:cs typeface="Arial"/>
              </a:rPr>
              <a:t>lere</a:t>
            </a:r>
            <a:r>
              <a:rPr lang="tr-TR" sz="2800" b="0" i="0" u="none" strike="noStrike" kern="1200" cap="none" spc="0" baseline="0" dirty="0">
                <a:solidFill>
                  <a:srgbClr val="000000"/>
                </a:solidFill>
                <a:uFillTx/>
                <a:latin typeface="Calibri Light"/>
                <a:cs typeface="Arial"/>
              </a:rPr>
              <a:t> bakarak eleman ihtiyacını karşılayabilecektir.  Var olan fiziki iş başvuru arşivimiz üzerinde güncelleme yapılamadığından bu arşiv atıl durumdadır.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tr-TR" sz="1700" b="0" i="0" u="none" strike="noStrike" kern="1200" cap="none" spc="0" baseline="0" dirty="0">
              <a:solidFill>
                <a:srgbClr val="404040"/>
              </a:solidFill>
              <a:uFillTx/>
              <a:latin typeface="Calibri"/>
              <a:cs typeface="Arial"/>
            </a:endParaRPr>
          </a:p>
          <a:p>
            <a:pPr marL="0" marR="0" lvl="0" indent="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endParaRPr lang="tr-TR" sz="1700" b="1" i="0" u="sng" strike="noStrike" kern="1200" cap="none" spc="0" baseline="0" dirty="0">
              <a:solidFill>
                <a:srgbClr val="404040"/>
              </a:solidFill>
              <a:uFillTx/>
              <a:latin typeface="Calibri"/>
              <a:cs typeface="Arial"/>
            </a:endParaRPr>
          </a:p>
          <a:p>
            <a:pPr marL="0" marR="0" lvl="0" indent="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endParaRPr lang="tr-TR" sz="1700" b="0" i="0" u="none" strike="noStrike" kern="1200" cap="none" spc="0" baseline="0" dirty="0">
              <a:solidFill>
                <a:srgbClr val="404040"/>
              </a:solidFill>
              <a:uFillTx/>
              <a:latin typeface="Calibri"/>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700" b="0" i="0" u="none" strike="noStrike" kern="1200" cap="none" spc="0" baseline="0" dirty="0">
                <a:solidFill>
                  <a:srgbClr val="404040"/>
                </a:solidFill>
                <a:uFillTx/>
                <a:latin typeface="Calibri"/>
                <a:cs typeface="Arial"/>
              </a:rPr>
              <a:t> </a:t>
            </a:r>
          </a:p>
        </p:txBody>
      </p:sp>
      <p:pic>
        <p:nvPicPr>
          <p:cNvPr id="5" name="Picture 3" descr="C:\Users\Aliağa Ticaret Odası\Desktop\Untitled-1.png">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50829" y="115891"/>
            <a:ext cx="952503" cy="955676"/>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name="Slide152">
    <p:spTree>
      <p:nvGrpSpPr>
        <p:cNvPr id="1" name=""/>
        <p:cNvGrpSpPr/>
        <p:nvPr/>
      </p:nvGrpSpPr>
      <p:grpSpPr>
        <a:xfrm>
          <a:off x="0" y="0"/>
          <a:ext cx="0" cy="0"/>
          <a:chOff x="0" y="0"/>
          <a:chExt cx="0" cy="0"/>
        </a:xfrm>
      </p:grpSpPr>
      <p:sp>
        <p:nvSpPr>
          <p:cNvPr id="2" name="1 Başlık"/>
          <p:cNvSpPr txBox="1">
            <a:spLocks noGrp="1"/>
          </p:cNvSpPr>
          <p:nvPr>
            <p:ph type="ctrTitle"/>
          </p:nvPr>
        </p:nvSpPr>
        <p:spPr/>
        <p:txBody>
          <a:bodyPr/>
          <a:lstStyle/>
          <a:p>
            <a:pPr lvl="0"/>
            <a:r>
              <a:rPr lang="tr-TR" dirty="0"/>
              <a:t>İŞ GELİŞTİRME VE EĞİTİM</a:t>
            </a:r>
          </a:p>
        </p:txBody>
      </p:sp>
      <p:sp>
        <p:nvSpPr>
          <p:cNvPr id="3" name="2 Alt Başlık"/>
          <p:cNvSpPr txBox="1">
            <a:spLocks noGrp="1"/>
          </p:cNvSpPr>
          <p:nvPr>
            <p:ph type="subTitle" idx="1"/>
          </p:nvPr>
        </p:nvSpPr>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18864" y="845840"/>
            <a:ext cx="8229600" cy="1143000"/>
          </a:xfrm>
        </p:spPr>
        <p:txBody>
          <a:bodyPr>
            <a:noAutofit/>
          </a:bodyPr>
          <a:lstStyle/>
          <a:p>
            <a:pPr algn="ctr"/>
            <a:r>
              <a:rPr lang="tr-TR" sz="2800" b="1" dirty="0" smtClean="0"/>
              <a:t>MESLEKİ YETERLİLİK KURUMU (MYK) İŞBİRLİĞİYLE ‘MESLEKİ YETERLİLİK BELGESİ ZORUNLULUĞU’ İLE İLGİLİ BİLGİLENDİRME TOPLANTISI DÜZENLEDİK</a:t>
            </a:r>
            <a:br>
              <a:rPr lang="tr-TR" sz="2800" b="1" dirty="0" smtClean="0"/>
            </a:br>
            <a:r>
              <a:rPr lang="tr-TR" sz="2000" b="1" dirty="0" smtClean="0"/>
              <a:t>08.02.2016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4108" y="2135907"/>
            <a:ext cx="7006284" cy="4389437"/>
          </a:xfrm>
        </p:spPr>
      </p:pic>
    </p:spTree>
    <p:extLst>
      <p:ext uri="{BB962C8B-B14F-4D97-AF65-F5344CB8AC3E}">
        <p14:creationId xmlns:p14="http://schemas.microsoft.com/office/powerpoint/2010/main" val="31941443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r>
              <a:rPr lang="tr-TR" sz="2200" b="1" dirty="0" smtClean="0"/>
              <a:t>İNŞAAT SEKTÖRÜNDE FAALİYET GÖSTEREN ÜYELERİMİZLE, 25 MAYIS 2016’DAN İTİBAREN, ÇALIŞANLARININ SAHİP OLMASI ZORUNLU OLAN BELGELER VE BUNLARIN TEMİNİ İLE İLGİLİ BİLGİLENDİRME TOPLANTISI GERÇEKLEŞTİRDİK</a:t>
            </a:r>
            <a:br>
              <a:rPr lang="tr-TR" sz="2200" b="1" dirty="0" smtClean="0"/>
            </a:br>
            <a:r>
              <a:rPr lang="tr-TR" sz="2200" b="1" dirty="0" smtClean="0"/>
              <a:t>16.03.2016</a:t>
            </a:r>
            <a:endParaRPr lang="tr-TR" sz="2200" b="1"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9922" y="1935163"/>
            <a:ext cx="6584155" cy="4389437"/>
          </a:xfrm>
        </p:spPr>
      </p:pic>
      <p:pic>
        <p:nvPicPr>
          <p:cNvPr id="4" name="Picture 3" descr="C:\Users\Aliağa Ticaret Odası\Desktop\Untitled-1.png"/>
          <p:cNvPicPr>
            <a:picLocks noChangeAspect="1" noChangeArrowheads="1"/>
          </p:cNvPicPr>
          <p:nvPr/>
        </p:nvPicPr>
        <p:blipFill>
          <a:blip r:embed="rId3" cstate="print"/>
          <a:srcRect/>
          <a:stretch>
            <a:fillRect/>
          </a:stretch>
        </p:blipFill>
        <p:spPr bwMode="auto">
          <a:xfrm>
            <a:off x="66441" y="72008"/>
            <a:ext cx="833674" cy="836712"/>
          </a:xfrm>
          <a:prstGeom prst="rect">
            <a:avLst/>
          </a:prstGeom>
          <a:noFill/>
          <a:ln w="9525">
            <a:noFill/>
            <a:miter lim="800000"/>
            <a:headEnd/>
            <a:tailEnd/>
          </a:ln>
        </p:spPr>
      </p:pic>
    </p:spTree>
    <p:extLst>
      <p:ext uri="{BB962C8B-B14F-4D97-AF65-F5344CB8AC3E}">
        <p14:creationId xmlns:p14="http://schemas.microsoft.com/office/powerpoint/2010/main" val="12391196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980728"/>
            <a:ext cx="8229600" cy="996720"/>
          </a:xfrm>
        </p:spPr>
        <p:txBody>
          <a:bodyPr>
            <a:noAutofit/>
          </a:bodyPr>
          <a:lstStyle/>
          <a:p>
            <a:pPr algn="ctr"/>
            <a:r>
              <a:rPr lang="tr-TR" sz="2300" b="1" dirty="0" smtClean="0"/>
              <a:t>TOBB’DA DÜZENLENEN MESLEKLİ YETERLİLİK ve BELGELENDİRME MERKEZİ’NİN (MEYBEM) BİLGİLENDİRME TOPLANTISINA KATILDIK</a:t>
            </a:r>
            <a:r>
              <a:rPr lang="tr-TR" sz="2400" b="1" dirty="0" smtClean="0"/>
              <a:t/>
            </a:r>
            <a:br>
              <a:rPr lang="tr-TR" sz="2400" b="1" dirty="0" smtClean="0"/>
            </a:br>
            <a:r>
              <a:rPr lang="tr-TR" sz="2000" b="1" dirty="0" smtClean="0"/>
              <a:t>17.04.2016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35496" y="0"/>
            <a:ext cx="905421" cy="908720"/>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3636" y="2132856"/>
            <a:ext cx="7796728" cy="4389437"/>
          </a:xfrm>
        </p:spPr>
      </p:pic>
    </p:spTree>
    <p:extLst>
      <p:ext uri="{BB962C8B-B14F-4D97-AF65-F5344CB8AC3E}">
        <p14:creationId xmlns:p14="http://schemas.microsoft.com/office/powerpoint/2010/main" val="18684680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sz="2500" b="1" dirty="0"/>
              <a:t>KOSGEB KOBİ GEL DESTEK PROGRAMI BİLGİLENDİRME </a:t>
            </a:r>
            <a:r>
              <a:rPr lang="tr-TR" sz="2500" b="1" dirty="0" smtClean="0"/>
              <a:t>TOPLANTISINI GERÇEKLEŞTİRDİK</a:t>
            </a:r>
            <a:br>
              <a:rPr lang="tr-TR" sz="2500" b="1" dirty="0" smtClean="0"/>
            </a:br>
            <a:r>
              <a:rPr lang="tr-TR" sz="2000" b="1" dirty="0" smtClean="0"/>
              <a:t>13.04.2016</a:t>
            </a:r>
            <a:endParaRPr lang="tr-TR" sz="2000" b="1"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9922" y="2060848"/>
            <a:ext cx="6584155" cy="4389437"/>
          </a:xfrm>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66440" y="72008"/>
            <a:ext cx="905421" cy="908720"/>
          </a:xfrm>
          <a:prstGeom prst="rect">
            <a:avLst/>
          </a:prstGeom>
          <a:noFill/>
          <a:ln w="9525">
            <a:noFill/>
            <a:miter lim="800000"/>
            <a:headEnd/>
            <a:tailEnd/>
          </a:ln>
        </p:spPr>
      </p:pic>
    </p:spTree>
    <p:extLst>
      <p:ext uri="{BB962C8B-B14F-4D97-AF65-F5344CB8AC3E}">
        <p14:creationId xmlns:p14="http://schemas.microsoft.com/office/powerpoint/2010/main" val="3815717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Başlık"/>
          <p:cNvSpPr>
            <a:spLocks noGrp="1"/>
          </p:cNvSpPr>
          <p:nvPr>
            <p:ph type="title"/>
          </p:nvPr>
        </p:nvSpPr>
        <p:spPr>
          <a:xfrm>
            <a:off x="179388" y="549275"/>
            <a:ext cx="8785225" cy="1143000"/>
          </a:xfrm>
        </p:spPr>
        <p:txBody>
          <a:bodyPr rtlCol="0">
            <a:normAutofit fontScale="90000"/>
          </a:bodyPr>
          <a:lstStyle/>
          <a:p>
            <a:pPr eaLnBrk="1" fontAlgn="auto" hangingPunct="1">
              <a:spcAft>
                <a:spcPts val="0"/>
              </a:spcAft>
              <a:defRPr/>
            </a:pPr>
            <a:r>
              <a:rPr lang="tr-TR" sz="3200" b="1" dirty="0" smtClean="0">
                <a:latin typeface="Tahoma" pitchFamily="34" charset="0"/>
              </a:rPr>
              <a:t/>
            </a:r>
            <a:br>
              <a:rPr lang="tr-TR" sz="3200" b="1" dirty="0" smtClean="0">
                <a:latin typeface="Tahoma" pitchFamily="34" charset="0"/>
              </a:rPr>
            </a:br>
            <a:r>
              <a:rPr lang="tr-TR" sz="3200" b="1" dirty="0" smtClean="0">
                <a:latin typeface="Arial" pitchFamily="34" charset="0"/>
                <a:cs typeface="Arial" pitchFamily="34" charset="0"/>
              </a:rPr>
              <a:t>2016 YILI HİZMET TİPLERİ VE RAKAMLARI</a:t>
            </a:r>
            <a:br>
              <a:rPr lang="tr-TR" sz="3200" b="1" dirty="0" smtClean="0">
                <a:latin typeface="Arial" pitchFamily="34" charset="0"/>
                <a:cs typeface="Arial" pitchFamily="34" charset="0"/>
              </a:rPr>
            </a:br>
            <a:r>
              <a:rPr lang="tr-TR" sz="3200" b="1" u="sng" dirty="0" smtClean="0">
                <a:latin typeface="Arial" pitchFamily="34" charset="0"/>
                <a:cs typeface="Arial" pitchFamily="34" charset="0"/>
              </a:rPr>
              <a:t>LİMİTED ŞİRKET</a:t>
            </a:r>
            <a:endParaRPr lang="tr-TR" sz="3200" u="sng" dirty="0" smtClean="0">
              <a:latin typeface="Arial" pitchFamily="34" charset="0"/>
              <a:cs typeface="Arial" pitchFamily="34" charset="0"/>
            </a:endParaRPr>
          </a:p>
        </p:txBody>
      </p:sp>
      <p:sp>
        <p:nvSpPr>
          <p:cNvPr id="9219" name="2 İçerik Yer Tutucusu"/>
          <p:cNvSpPr>
            <a:spLocks noGrp="1"/>
          </p:cNvSpPr>
          <p:nvPr>
            <p:ph idx="1"/>
          </p:nvPr>
        </p:nvSpPr>
        <p:spPr>
          <a:xfrm>
            <a:off x="0" y="1600200"/>
            <a:ext cx="9144000" cy="5257800"/>
          </a:xfrm>
        </p:spPr>
        <p:txBody>
          <a:bodyPr>
            <a:normAutofit fontScale="70000" lnSpcReduction="20000"/>
          </a:bodyPr>
          <a:lstStyle/>
          <a:p>
            <a:pPr marL="274320" indent="-274320" eaLnBrk="1" fontAlgn="auto" hangingPunct="1">
              <a:spcAft>
                <a:spcPts val="0"/>
              </a:spcAft>
              <a:buClr>
                <a:schemeClr val="accent3"/>
              </a:buClr>
              <a:buFont typeface="Arial" charset="0"/>
              <a:buNone/>
              <a:defRPr/>
            </a:pPr>
            <a:r>
              <a:rPr lang="tr-TR" sz="2400" b="1" dirty="0" smtClean="0"/>
              <a:t>	</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t>	</a:t>
            </a:r>
            <a:endParaRPr lang="tr-TR" sz="2400" b="1" dirty="0" smtClean="0">
              <a:latin typeface="Arial" pitchFamily="34" charset="0"/>
              <a:cs typeface="Arial" pitchFamily="34" charset="0"/>
            </a:endParaRP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1. Limited Şirket (Kuruluş)			:  67 adet</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2. Limited Şirket (Terkin) 			 :  44 adet</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3. Limited Şirket (Tasfiye)			:  2</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4. </a:t>
            </a:r>
            <a:r>
              <a:rPr lang="tr-TR" sz="2400" b="1" dirty="0" err="1" smtClean="0">
                <a:latin typeface="Arial" pitchFamily="34" charset="0"/>
                <a:cs typeface="Arial" pitchFamily="34" charset="0"/>
              </a:rPr>
              <a:t>Limited</a:t>
            </a:r>
            <a:r>
              <a:rPr lang="tr-TR" sz="2400" b="1" dirty="0" smtClean="0">
                <a:latin typeface="Arial" pitchFamily="34" charset="0"/>
                <a:cs typeface="Arial" pitchFamily="34" charset="0"/>
              </a:rPr>
              <a:t> Şirket (Değişiklik/hisse devri-adres-müdür-amaç ve konu): 150</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5.Sermaye </a:t>
            </a:r>
            <a:r>
              <a:rPr lang="tr-TR" sz="2400" b="1" dirty="0" err="1" smtClean="0">
                <a:latin typeface="Arial" pitchFamily="34" charset="0"/>
                <a:cs typeface="Arial" pitchFamily="34" charset="0"/>
              </a:rPr>
              <a:t>Arttırımı</a:t>
            </a:r>
            <a:r>
              <a:rPr lang="tr-TR" sz="2400" b="1" dirty="0" smtClean="0">
                <a:latin typeface="Arial" pitchFamily="34" charset="0"/>
                <a:cs typeface="Arial" pitchFamily="34" charset="0"/>
              </a:rPr>
              <a:t>				: 35</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6. Tür değişikliği 				: 3</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7. Acente					:8</a:t>
            </a:r>
          </a:p>
          <a:p>
            <a:pPr marL="274320" indent="-274320" eaLnBrk="1" fontAlgn="auto" hangingPunct="1">
              <a:lnSpc>
                <a:spcPct val="150000"/>
              </a:lnSpc>
              <a:spcBef>
                <a:spcPts val="600"/>
              </a:spcBef>
              <a:spcAft>
                <a:spcPts val="0"/>
              </a:spcAft>
              <a:buClr>
                <a:schemeClr val="accent3"/>
              </a:buClr>
              <a:buFont typeface="Arial" charset="0"/>
              <a:buNone/>
              <a:defRPr/>
            </a:pPr>
            <a:endParaRPr lang="tr-TR" sz="2400" b="1" dirty="0" smtClean="0">
              <a:latin typeface="Arial" pitchFamily="34" charset="0"/>
              <a:cs typeface="Arial" pitchFamily="34" charset="0"/>
            </a:endParaRP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a:t>
            </a:r>
            <a:r>
              <a:rPr lang="tr-TR" sz="2400" b="1" dirty="0" smtClean="0">
                <a:solidFill>
                  <a:srgbClr val="FF0000"/>
                </a:solidFill>
                <a:latin typeface="Arial" pitchFamily="34" charset="0"/>
                <a:cs typeface="Arial" pitchFamily="34" charset="0"/>
              </a:rPr>
              <a:t>*</a:t>
            </a:r>
            <a:r>
              <a:rPr lang="tr-TR" sz="2400" b="1" dirty="0" err="1" smtClean="0">
                <a:solidFill>
                  <a:srgbClr val="FF0000"/>
                </a:solidFill>
                <a:latin typeface="Arial" pitchFamily="34" charset="0"/>
                <a:cs typeface="Arial" pitchFamily="34" charset="0"/>
              </a:rPr>
              <a:t>LİMİTED</a:t>
            </a:r>
            <a:r>
              <a:rPr lang="tr-TR" sz="2400" b="1" dirty="0" smtClean="0">
                <a:solidFill>
                  <a:srgbClr val="FF0000"/>
                </a:solidFill>
                <a:latin typeface="Arial" pitchFamily="34" charset="0"/>
                <a:cs typeface="Arial" pitchFamily="34" charset="0"/>
              </a:rPr>
              <a:t> ŞİRKET TOPLAM İŞLEM SAYISI:309</a:t>
            </a:r>
          </a:p>
          <a:p>
            <a:pPr marL="274320" indent="-274320" eaLnBrk="1" fontAlgn="auto" hangingPunct="1">
              <a:spcAft>
                <a:spcPts val="0"/>
              </a:spcAft>
              <a:buClr>
                <a:schemeClr val="accent3"/>
              </a:buClr>
              <a:buFont typeface="Arial" charset="0"/>
              <a:buNone/>
              <a:defRPr/>
            </a:pPr>
            <a:endParaRPr lang="tr-TR" sz="2400" b="1" dirty="0" smtClean="0"/>
          </a:p>
          <a:p>
            <a:pPr marL="274320" indent="-274320" eaLnBrk="1" fontAlgn="auto" hangingPunct="1">
              <a:spcAft>
                <a:spcPts val="0"/>
              </a:spcAft>
              <a:buClr>
                <a:schemeClr val="accent3"/>
              </a:buClr>
              <a:buFont typeface="Arial" charset="0"/>
              <a:buNone/>
              <a:defRPr/>
            </a:pPr>
            <a:r>
              <a:rPr lang="tr-TR" sz="2400" b="1" dirty="0" smtClean="0"/>
              <a:t>		</a:t>
            </a:r>
            <a:endParaRPr lang="tr-TR" sz="2800" b="1" u="sng" dirty="0" smtClean="0">
              <a:solidFill>
                <a:srgbClr val="FF0000"/>
              </a:solidFill>
              <a:latin typeface="Arial" pitchFamily="34" charset="0"/>
              <a:cs typeface="Arial" pitchFamily="34" charset="0"/>
            </a:endParaRPr>
          </a:p>
          <a:p>
            <a:pPr marL="274320" indent="-274320" eaLnBrk="1" fontAlgn="auto" hangingPunct="1">
              <a:spcAft>
                <a:spcPts val="0"/>
              </a:spcAft>
              <a:buClr>
                <a:schemeClr val="accent3"/>
              </a:buClr>
              <a:buFont typeface="Arial" charset="0"/>
              <a:buNone/>
              <a:defRPr/>
            </a:pPr>
            <a:endParaRPr lang="tr-TR" dirty="0" smtClean="0"/>
          </a:p>
          <a:p>
            <a:pPr marL="274320" indent="-274320" eaLnBrk="1" fontAlgn="auto" hangingPunct="1">
              <a:spcAft>
                <a:spcPts val="0"/>
              </a:spcAft>
              <a:buClr>
                <a:schemeClr val="accent3"/>
              </a:buClr>
              <a:buFont typeface="Arial" charset="0"/>
              <a:buNone/>
              <a:defRPr/>
            </a:pPr>
            <a:endParaRPr lang="tr-TR" dirty="0" smtClean="0"/>
          </a:p>
          <a:p>
            <a:pPr marL="274320" indent="-274320" eaLnBrk="1" fontAlgn="auto" hangingPunct="1">
              <a:spcAft>
                <a:spcPts val="0"/>
              </a:spcAft>
              <a:buClr>
                <a:schemeClr val="accent3"/>
              </a:buClr>
              <a:buFont typeface="Arial" charset="0"/>
              <a:buNone/>
              <a:defRPr/>
            </a:pPr>
            <a:endParaRPr lang="tr-TR" dirty="0" smtClean="0"/>
          </a:p>
        </p:txBody>
      </p:sp>
    </p:spTree>
    <p:extLst>
      <p:ext uri="{BB962C8B-B14F-4D97-AF65-F5344CB8AC3E}">
        <p14:creationId xmlns:p14="http://schemas.microsoft.com/office/powerpoint/2010/main" val="1515037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sp>
        <p:nvSpPr>
          <p:cNvPr id="6" name="1 Başlık"/>
          <p:cNvSpPr>
            <a:spLocks noGrp="1"/>
          </p:cNvSpPr>
          <p:nvPr>
            <p:ph type="title"/>
          </p:nvPr>
        </p:nvSpPr>
        <p:spPr>
          <a:xfrm>
            <a:off x="518864" y="764704"/>
            <a:ext cx="8229600" cy="1143000"/>
          </a:xfrm>
        </p:spPr>
        <p:txBody>
          <a:bodyPr>
            <a:noAutofit/>
          </a:bodyPr>
          <a:lstStyle/>
          <a:p>
            <a:pPr algn="ctr"/>
            <a:r>
              <a:rPr lang="tr-TR" sz="2300" b="1" dirty="0" smtClean="0"/>
              <a:t>TOBB’DA DÜZENLENEN MESLEKİ EĞİTİM KURULU TOPLANTISINA KATILDIK</a:t>
            </a:r>
            <a:br>
              <a:rPr lang="tr-TR" sz="2300" b="1" dirty="0" smtClean="0"/>
            </a:br>
            <a:r>
              <a:rPr lang="tr-TR" sz="2000" b="1" dirty="0" smtClean="0"/>
              <a:t>10.05.2016</a:t>
            </a:r>
            <a:endParaRPr lang="tr-TR" sz="2000" b="1" dirty="0"/>
          </a:p>
        </p:txBody>
      </p:sp>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00316" y="2132856"/>
            <a:ext cx="6143368" cy="4389437"/>
          </a:xfrm>
        </p:spPr>
      </p:pic>
    </p:spTree>
    <p:extLst>
      <p:ext uri="{BB962C8B-B14F-4D97-AF65-F5344CB8AC3E}">
        <p14:creationId xmlns:p14="http://schemas.microsoft.com/office/powerpoint/2010/main" val="137644132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980728"/>
            <a:ext cx="8229600" cy="996720"/>
          </a:xfrm>
        </p:spPr>
        <p:txBody>
          <a:bodyPr>
            <a:noAutofit/>
          </a:bodyPr>
          <a:lstStyle/>
          <a:p>
            <a:pPr algn="ctr"/>
            <a:r>
              <a:rPr lang="tr-TR" sz="2800" b="1" dirty="0" smtClean="0"/>
              <a:t>KOSGEB VE İŞKUR İŞBİRLİĞİ İLE DÜZENLEDİĞİMİZ GİRİŞİMCİLİK EĞİTİMİNİN BİRİNCİSİNİ TAMAMLADIK</a:t>
            </a:r>
            <a:br>
              <a:rPr lang="tr-TR" sz="2800" b="1" dirty="0" smtClean="0"/>
            </a:br>
            <a:r>
              <a:rPr lang="tr-TR" sz="2000" b="1" dirty="0" smtClean="0"/>
              <a:t>24.05.2016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35496" y="0"/>
            <a:ext cx="905421" cy="908720"/>
          </a:xfrm>
          <a:prstGeom prst="rect">
            <a:avLst/>
          </a:prstGeom>
          <a:noFill/>
          <a:ln w="9525">
            <a:noFill/>
            <a:miter lim="800000"/>
            <a:headEnd/>
            <a:tailEnd/>
          </a:ln>
        </p:spPr>
      </p:pic>
      <p:pic>
        <p:nvPicPr>
          <p:cNvPr id="4098" name="Picture 2" descr="http://www.alto.org.tr/media/k2/items/cache/2607418eb931b0e4cba5a1047fd28d9d_X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227664"/>
            <a:ext cx="8229600"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9224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539552" y="1245844"/>
            <a:ext cx="8229600" cy="638944"/>
          </a:xfrm>
        </p:spPr>
        <p:txBody>
          <a:bodyPr>
            <a:noAutofit/>
          </a:bodyPr>
          <a:lstStyle/>
          <a:p>
            <a:pPr algn="ctr"/>
            <a:r>
              <a:rPr lang="tr-TR" sz="2500" b="1" dirty="0"/>
              <a:t>KOSGEB VE İŞKUR İŞBİRLİĞİ İLE DÜZENLEDİĞİMİZ GİRİŞİMCİLİK EĞİTİMİNİN </a:t>
            </a:r>
            <a:r>
              <a:rPr lang="tr-TR" sz="2500" b="1" dirty="0" smtClean="0"/>
              <a:t>ÜÇÜNCÜSÜNÜ TAMAMLADIK</a:t>
            </a:r>
            <a:r>
              <a:rPr lang="tr-TR" sz="2800" b="1" dirty="0" smtClean="0"/>
              <a:t/>
            </a:r>
            <a:br>
              <a:rPr lang="tr-TR" sz="2800" b="1" dirty="0" smtClean="0"/>
            </a:br>
            <a:r>
              <a:rPr lang="tr-TR" sz="2000" b="1" dirty="0" smtClean="0"/>
              <a:t>29.07.2016</a:t>
            </a:r>
            <a:endParaRPr lang="tr-TR" sz="2000" b="1" dirty="0"/>
          </a:p>
        </p:txBody>
      </p:sp>
      <p:pic>
        <p:nvPicPr>
          <p:cNvPr id="6"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2019141"/>
            <a:ext cx="6584155" cy="4389437"/>
          </a:xfrm>
        </p:spPr>
      </p:pic>
    </p:spTree>
    <p:extLst>
      <p:ext uri="{BB962C8B-B14F-4D97-AF65-F5344CB8AC3E}">
        <p14:creationId xmlns:p14="http://schemas.microsoft.com/office/powerpoint/2010/main" val="1682548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r>
              <a:rPr lang="tr-TR" sz="2400" b="1" dirty="0" smtClean="0"/>
              <a:t>TOBB’UN İŞTİRAKİ OLAN MESLEKİ YETERLİLİK VE BELGELENDİRME MERKEZİ </a:t>
            </a:r>
            <a:r>
              <a:rPr lang="tr-TR" sz="2400" b="1" dirty="0"/>
              <a:t>(MEYBEM) İLE </a:t>
            </a:r>
            <a:r>
              <a:rPr lang="tr-TR" sz="2400" b="1" dirty="0" smtClean="0"/>
              <a:t>AHŞAP KALIPÇILARIN MESLEKİ YETERLİLİK SINAVLARINI GERÇEKLEŞTİRDİK</a:t>
            </a:r>
            <a:br>
              <a:rPr lang="tr-TR" sz="2400" b="1" dirty="0" smtClean="0"/>
            </a:br>
            <a:r>
              <a:rPr lang="tr-TR" sz="2200" b="1" dirty="0" smtClean="0"/>
              <a:t>05.07.2016</a:t>
            </a:r>
            <a:endParaRPr lang="tr-TR" sz="2200" b="1" dirty="0"/>
          </a:p>
        </p:txBody>
      </p:sp>
      <p:pic>
        <p:nvPicPr>
          <p:cNvPr id="7" name="Picture 3" descr="C:\Users\Aliağa Ticaret Odası\Desktop\Untitled-1.png"/>
          <p:cNvPicPr>
            <a:picLocks noChangeAspect="1" noChangeArrowheads="1"/>
          </p:cNvPicPr>
          <p:nvPr/>
        </p:nvPicPr>
        <p:blipFill>
          <a:blip r:embed="rId2" cstate="print"/>
          <a:srcRect/>
          <a:stretch>
            <a:fillRect/>
          </a:stretch>
        </p:blipFill>
        <p:spPr bwMode="auto">
          <a:xfrm>
            <a:off x="0" y="0"/>
            <a:ext cx="718132" cy="720748"/>
          </a:xfrm>
          <a:prstGeom prst="rect">
            <a:avLst/>
          </a:prstGeom>
          <a:noFill/>
          <a:ln w="9525">
            <a:noFill/>
            <a:miter lim="800000"/>
            <a:headEnd/>
            <a:tailEnd/>
          </a:ln>
        </p:spPr>
      </p:pic>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2063899"/>
            <a:ext cx="6584155" cy="4389437"/>
          </a:xfrm>
        </p:spPr>
      </p:pic>
    </p:spTree>
    <p:extLst>
      <p:ext uri="{BB962C8B-B14F-4D97-AF65-F5344CB8AC3E}">
        <p14:creationId xmlns:p14="http://schemas.microsoft.com/office/powerpoint/2010/main" val="1723315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199" y="917848"/>
            <a:ext cx="8229600" cy="1143000"/>
          </a:xfrm>
        </p:spPr>
        <p:txBody>
          <a:bodyPr>
            <a:normAutofit fontScale="90000"/>
          </a:bodyPr>
          <a:lstStyle/>
          <a:p>
            <a:pPr algn="ctr"/>
            <a:r>
              <a:rPr lang="tr-TR" sz="2800" b="1" dirty="0" smtClean="0"/>
              <a:t>BELGETÜRK FİRMASI İLE KAYNAK </a:t>
            </a:r>
            <a:r>
              <a:rPr lang="tr-TR" sz="2800" b="1" dirty="0"/>
              <a:t>OPERATÖRLERİ VE ÇELİK </a:t>
            </a:r>
            <a:r>
              <a:rPr lang="tr-TR" sz="2800" b="1" dirty="0" smtClean="0"/>
              <a:t>KAYNAKÇILARIN </a:t>
            </a:r>
            <a:r>
              <a:rPr lang="tr-TR" sz="2800" b="1" dirty="0"/>
              <a:t>MESLEKİ YETERLİLİK SINAVLARINI </a:t>
            </a:r>
            <a:r>
              <a:rPr lang="tr-TR" sz="2800" b="1" dirty="0" smtClean="0"/>
              <a:t>GERÇEKLEŞTİRDİK</a:t>
            </a:r>
            <a:br>
              <a:rPr lang="tr-TR" sz="2800" b="1" dirty="0" smtClean="0"/>
            </a:br>
            <a:r>
              <a:rPr lang="tr-TR" sz="2200" b="1" dirty="0" smtClean="0"/>
              <a:t>12.07.2016</a:t>
            </a:r>
            <a:endParaRPr lang="tr-TR" sz="2200" b="1"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9099" y="2135907"/>
            <a:ext cx="6585801" cy="4389437"/>
          </a:xfrm>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0" y="0"/>
            <a:ext cx="718132" cy="720748"/>
          </a:xfrm>
          <a:prstGeom prst="rect">
            <a:avLst/>
          </a:prstGeom>
          <a:noFill/>
          <a:ln w="9525">
            <a:noFill/>
            <a:miter lim="800000"/>
            <a:headEnd/>
            <a:tailEnd/>
          </a:ln>
        </p:spPr>
      </p:pic>
    </p:spTree>
    <p:extLst>
      <p:ext uri="{BB962C8B-B14F-4D97-AF65-F5344CB8AC3E}">
        <p14:creationId xmlns:p14="http://schemas.microsoft.com/office/powerpoint/2010/main" val="251716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604666"/>
            <a:ext cx="8229600" cy="1143000"/>
          </a:xfrm>
        </p:spPr>
        <p:txBody>
          <a:bodyPr>
            <a:normAutofit/>
          </a:bodyPr>
          <a:lstStyle/>
          <a:p>
            <a:pPr algn="ctr"/>
            <a:r>
              <a:rPr lang="tr-TR" sz="2400" b="1" dirty="0"/>
              <a:t>MESLEKİ YETERLİLİK SINAVI’NDA BAŞARILI </a:t>
            </a:r>
            <a:r>
              <a:rPr lang="tr-TR" sz="2400" b="1" dirty="0" smtClean="0"/>
              <a:t>OLAN İNŞAAT İŞÇİLERİNE BELGELERİNİ VERDİK</a:t>
            </a:r>
            <a:br>
              <a:rPr lang="tr-TR" sz="2400" b="1" dirty="0" smtClean="0"/>
            </a:br>
            <a:r>
              <a:rPr lang="tr-TR" sz="2000" b="1" dirty="0" smtClean="0"/>
              <a:t>07.08.2016</a:t>
            </a:r>
            <a:endParaRPr lang="tr-TR" sz="2000" b="1" dirty="0"/>
          </a:p>
        </p:txBody>
      </p:sp>
      <p:pic>
        <p:nvPicPr>
          <p:cNvPr id="7" name="Picture 3" descr="C:\Users\Aliağa Ticaret Odası\Desktop\Untitled-1.png"/>
          <p:cNvPicPr>
            <a:picLocks noChangeAspect="1" noChangeArrowheads="1"/>
          </p:cNvPicPr>
          <p:nvPr/>
        </p:nvPicPr>
        <p:blipFill>
          <a:blip r:embed="rId2" cstate="print"/>
          <a:srcRect/>
          <a:stretch>
            <a:fillRect/>
          </a:stretch>
        </p:blipFill>
        <p:spPr bwMode="auto">
          <a:xfrm>
            <a:off x="0" y="0"/>
            <a:ext cx="718132" cy="720748"/>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5823" y="1991149"/>
            <a:ext cx="7452354" cy="4389437"/>
          </a:xfrm>
        </p:spPr>
      </p:pic>
    </p:spTree>
    <p:extLst>
      <p:ext uri="{BB962C8B-B14F-4D97-AF65-F5344CB8AC3E}">
        <p14:creationId xmlns:p14="http://schemas.microsoft.com/office/powerpoint/2010/main" val="163166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MEYBEM A.Ş. ile firma ziyaretleri;</a:t>
            </a:r>
            <a:endParaRPr lang="tr-TR" dirty="0"/>
          </a:p>
        </p:txBody>
      </p:sp>
      <p:sp>
        <p:nvSpPr>
          <p:cNvPr id="3" name="2 İçerik Yer Tutucusu"/>
          <p:cNvSpPr>
            <a:spLocks noGrp="1"/>
          </p:cNvSpPr>
          <p:nvPr>
            <p:ph idx="1"/>
          </p:nvPr>
        </p:nvSpPr>
        <p:spPr/>
        <p:txBody>
          <a:bodyPr>
            <a:normAutofit fontScale="62500" lnSpcReduction="20000"/>
          </a:bodyPr>
          <a:lstStyle/>
          <a:p>
            <a:pPr>
              <a:buNone/>
            </a:pPr>
            <a:r>
              <a:rPr lang="tr-TR" dirty="0" smtClean="0">
                <a:latin typeface="+mj-lt"/>
              </a:rPr>
              <a:t>      Meybem A.Ş. Genel Müdürü ile birlikte ilçemizin önde gelen fabrika ve firmalarını ziyaret ederek mesleki yeterlilik konusunda bilgilendirme yapıyor ve firmalarda sınavlar organize ediyoruz.  Bugüne kadar ziyaret edilen firmların isimleri aşağıdaki gibidir;</a:t>
            </a:r>
          </a:p>
          <a:p>
            <a:pPr>
              <a:buNone/>
            </a:pPr>
            <a:r>
              <a:rPr lang="tr-TR" b="1" dirty="0" smtClean="0">
                <a:latin typeface="+mj-lt"/>
              </a:rPr>
              <a:t>     19 Ekim 2016 da ziyaret ediler firmalar;</a:t>
            </a:r>
          </a:p>
          <a:p>
            <a:r>
              <a:rPr lang="tr-TR" dirty="0" smtClean="0">
                <a:latin typeface="+mj-lt"/>
              </a:rPr>
              <a:t>Habaş Sınai ve Tıbbi Gazlar İstihsal Endüstrisi Anonim Şirketi Aliağa Şubesi</a:t>
            </a:r>
          </a:p>
          <a:p>
            <a:r>
              <a:rPr lang="tr-TR" dirty="0" smtClean="0">
                <a:latin typeface="+mj-lt"/>
              </a:rPr>
              <a:t>Kocaer Haddecilik Sanayi ve Ticaret Anonim Şirketi Aliağa Şubesi</a:t>
            </a:r>
          </a:p>
          <a:p>
            <a:r>
              <a:rPr lang="tr-TR" dirty="0" smtClean="0">
                <a:latin typeface="+mj-lt"/>
              </a:rPr>
              <a:t>Has Grup İnşaat Taahhüt Demir Çelik Sanayi ve Ticaret Limited Şirketi</a:t>
            </a:r>
          </a:p>
          <a:p>
            <a:r>
              <a:rPr lang="tr-TR" dirty="0" smtClean="0">
                <a:latin typeface="+mj-lt"/>
              </a:rPr>
              <a:t>Petkim Petrokimya Holding Anonim Şirketi</a:t>
            </a:r>
          </a:p>
          <a:p>
            <a:r>
              <a:rPr lang="tr-TR" dirty="0" smtClean="0">
                <a:latin typeface="+mj-lt"/>
              </a:rPr>
              <a:t>Micha Galvanizli Çelik Konstrüksiyon Sanayi ve Ticaret Anonim Şirketi</a:t>
            </a:r>
          </a:p>
          <a:p>
            <a:pPr>
              <a:buNone/>
            </a:pPr>
            <a:r>
              <a:rPr lang="tr-TR" b="1" dirty="0" smtClean="0">
                <a:latin typeface="+mj-lt"/>
              </a:rPr>
              <a:t>    6 Kasım 2016’</a:t>
            </a:r>
            <a:r>
              <a:rPr lang="tr-TR" b="1" dirty="0" smtClean="0">
                <a:solidFill>
                  <a:prstClr val="black"/>
                </a:solidFill>
                <a:latin typeface="Calibri"/>
              </a:rPr>
              <a:t>da ziyaret ediler firmalar;</a:t>
            </a:r>
            <a:endParaRPr lang="tr-TR" b="1" dirty="0" smtClean="0">
              <a:latin typeface="+mj-lt"/>
            </a:endParaRPr>
          </a:p>
          <a:p>
            <a:r>
              <a:rPr lang="tr-TR" dirty="0" smtClean="0">
                <a:latin typeface="+mj-lt"/>
              </a:rPr>
              <a:t>GEMONT Endüstri Tesisleri İmalat ve Montaj A.Ş.</a:t>
            </a:r>
          </a:p>
          <a:p>
            <a:r>
              <a:rPr lang="tr-TR" dirty="0" smtClean="0">
                <a:latin typeface="+mj-lt"/>
              </a:rPr>
              <a:t>İzmir Demir Çelik Sanayi Anonim Şirketi</a:t>
            </a:r>
          </a:p>
          <a:p>
            <a:r>
              <a:rPr lang="tr-TR" dirty="0" smtClean="0">
                <a:latin typeface="+mj-lt"/>
              </a:rPr>
              <a:t>Özkan Demir Çelik Sanayi Anonim Şirketi</a:t>
            </a:r>
          </a:p>
          <a:p>
            <a:r>
              <a:rPr lang="tr-TR" dirty="0" smtClean="0">
                <a:latin typeface="+mj-lt"/>
              </a:rPr>
              <a:t>Ege Çelik Endüstrisi Sanayi ve Ticaret Anonim Şirketi Aliağa Şubesi</a:t>
            </a:r>
          </a:p>
          <a:p>
            <a:r>
              <a:rPr lang="tr-TR" dirty="0" smtClean="0">
                <a:latin typeface="+mj-lt"/>
              </a:rPr>
              <a:t>Kardemir Haddecilik Sanayi ve Ticaret Limited Şirketi Aliağa Şubesi</a:t>
            </a:r>
            <a:endParaRPr lang="tr-TR" dirty="0">
              <a:latin typeface="+mj-lt"/>
            </a:endParaRPr>
          </a:p>
        </p:txBody>
      </p:sp>
      <p:pic>
        <p:nvPicPr>
          <p:cNvPr id="4" name="Picture 3" descr="C:\Users\Aliağa Ticaret Odası\Desktop\Untitled-1.png"/>
          <p:cNvPicPr>
            <a:picLocks noChangeAspect="1" noChangeArrowheads="1"/>
          </p:cNvPicPr>
          <p:nvPr/>
        </p:nvPicPr>
        <p:blipFill>
          <a:blip r:embed="rId2"/>
          <a:srcRect/>
          <a:stretch>
            <a:fillRect/>
          </a:stretch>
        </p:blipFill>
        <p:spPr bwMode="auto">
          <a:xfrm>
            <a:off x="250825" y="115888"/>
            <a:ext cx="952500" cy="955675"/>
          </a:xfrm>
          <a:prstGeom prst="rect">
            <a:avLst/>
          </a:prstGeom>
          <a:noFill/>
          <a:ln w="9525">
            <a:noFill/>
            <a:miter lim="800000"/>
            <a:headEnd/>
            <a:tailEnd/>
          </a:ln>
        </p:spPr>
      </p:pic>
    </p:spTree>
    <p:extLst>
      <p:ext uri="{BB962C8B-B14F-4D97-AF65-F5344CB8AC3E}">
        <p14:creationId xmlns:p14="http://schemas.microsoft.com/office/powerpoint/2010/main" val="3433711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500042"/>
            <a:ext cx="8358246" cy="642942"/>
          </a:xfrm>
        </p:spPr>
        <p:txBody>
          <a:bodyPr>
            <a:normAutofit fontScale="90000"/>
          </a:bodyPr>
          <a:lstStyle/>
          <a:p>
            <a:pPr algn="ctr"/>
            <a:r>
              <a:rPr lang="tr-TR" sz="4000" b="1" dirty="0" smtClean="0"/>
              <a:t>    Düzenlenen Mesleki Yeterlilik Sınavları</a:t>
            </a:r>
            <a:endParaRPr lang="tr-TR" sz="4000" b="1" dirty="0"/>
          </a:p>
        </p:txBody>
      </p:sp>
      <p:graphicFrame>
        <p:nvGraphicFramePr>
          <p:cNvPr id="4" name="3 Tablo"/>
          <p:cNvGraphicFramePr>
            <a:graphicFrameLocks noGrp="1"/>
          </p:cNvGraphicFramePr>
          <p:nvPr/>
        </p:nvGraphicFramePr>
        <p:xfrm>
          <a:off x="500034" y="1214422"/>
          <a:ext cx="8001060" cy="4761720"/>
        </p:xfrm>
        <a:graphic>
          <a:graphicData uri="http://schemas.openxmlformats.org/drawingml/2006/table">
            <a:tbl>
              <a:tblPr firstRow="1" bandRow="1">
                <a:tableStyleId>{5C22544A-7EE6-4342-B048-85BDC9FD1C3A}</a:tableStyleId>
              </a:tblPr>
              <a:tblGrid>
                <a:gridCol w="2643206">
                  <a:extLst>
                    <a:ext uri="{9D8B030D-6E8A-4147-A177-3AD203B41FA5}">
                      <a16:colId xmlns:a16="http://schemas.microsoft.com/office/drawing/2014/main" val="20000"/>
                    </a:ext>
                  </a:extLst>
                </a:gridCol>
                <a:gridCol w="1357324">
                  <a:extLst>
                    <a:ext uri="{9D8B030D-6E8A-4147-A177-3AD203B41FA5}">
                      <a16:colId xmlns:a16="http://schemas.microsoft.com/office/drawing/2014/main" val="20001"/>
                    </a:ext>
                  </a:extLst>
                </a:gridCol>
                <a:gridCol w="3071832">
                  <a:extLst>
                    <a:ext uri="{9D8B030D-6E8A-4147-A177-3AD203B41FA5}">
                      <a16:colId xmlns:a16="http://schemas.microsoft.com/office/drawing/2014/main" val="20002"/>
                    </a:ext>
                  </a:extLst>
                </a:gridCol>
                <a:gridCol w="928698">
                  <a:extLst>
                    <a:ext uri="{9D8B030D-6E8A-4147-A177-3AD203B41FA5}">
                      <a16:colId xmlns:a16="http://schemas.microsoft.com/office/drawing/2014/main" val="20003"/>
                    </a:ext>
                  </a:extLst>
                </a:gridCol>
              </a:tblGrid>
              <a:tr h="568311">
                <a:tc>
                  <a:txBody>
                    <a:bodyPr/>
                    <a:lstStyle/>
                    <a:p>
                      <a:pPr algn="ctr"/>
                      <a:r>
                        <a:rPr lang="tr-TR" dirty="0" smtClean="0"/>
                        <a:t>Sınav alanı</a:t>
                      </a:r>
                      <a:endParaRPr lang="tr-TR" dirty="0"/>
                    </a:p>
                  </a:txBody>
                  <a:tcPr/>
                </a:tc>
                <a:tc>
                  <a:txBody>
                    <a:bodyPr/>
                    <a:lstStyle/>
                    <a:p>
                      <a:pPr algn="ctr"/>
                      <a:r>
                        <a:rPr lang="tr-TR" dirty="0" smtClean="0"/>
                        <a:t>Tarih</a:t>
                      </a:r>
                      <a:endParaRPr lang="tr-TR" dirty="0"/>
                    </a:p>
                  </a:txBody>
                  <a:tcPr/>
                </a:tc>
                <a:tc>
                  <a:txBody>
                    <a:bodyPr/>
                    <a:lstStyle/>
                    <a:p>
                      <a:pPr algn="ctr"/>
                      <a:r>
                        <a:rPr lang="tr-TR" dirty="0" smtClean="0"/>
                        <a:t>Sınav Düzenlenen Firma</a:t>
                      </a:r>
                      <a:endParaRPr lang="tr-TR" dirty="0"/>
                    </a:p>
                  </a:txBody>
                  <a:tcPr/>
                </a:tc>
                <a:tc>
                  <a:txBody>
                    <a:bodyPr/>
                    <a:lstStyle/>
                    <a:p>
                      <a:pPr algn="ctr"/>
                      <a:r>
                        <a:rPr lang="tr-TR" dirty="0" smtClean="0"/>
                        <a:t>Kat. sayısı</a:t>
                      </a:r>
                      <a:endParaRPr lang="tr-TR" dirty="0"/>
                    </a:p>
                  </a:txBody>
                  <a:tcPr/>
                </a:tc>
                <a:extLst>
                  <a:ext uri="{0D108BD9-81ED-4DB2-BD59-A6C34878D82A}">
                    <a16:rowId xmlns:a16="http://schemas.microsoft.com/office/drawing/2014/main" val="10000"/>
                  </a:ext>
                </a:extLst>
              </a:tr>
              <a:tr h="351811">
                <a:tc>
                  <a:txBody>
                    <a:bodyPr/>
                    <a:lstStyle/>
                    <a:p>
                      <a:r>
                        <a:rPr lang="tr-TR" sz="1000" dirty="0" smtClean="0"/>
                        <a:t>Ahşap Kalıpçı Seviye  3</a:t>
                      </a:r>
                      <a:endParaRPr lang="tr-TR" sz="1000" dirty="0"/>
                    </a:p>
                  </a:txBody>
                  <a:tcPr/>
                </a:tc>
                <a:tc>
                  <a:txBody>
                    <a:bodyPr/>
                    <a:lstStyle/>
                    <a:p>
                      <a:pPr algn="ctr"/>
                      <a:r>
                        <a:rPr lang="tr-TR" sz="1000" dirty="0" smtClean="0"/>
                        <a:t>30.06.2016</a:t>
                      </a:r>
                    </a:p>
                    <a:p>
                      <a:pPr algn="ctr"/>
                      <a:endParaRPr lang="tr-TR" sz="1000" dirty="0"/>
                    </a:p>
                  </a:txBody>
                  <a:tcPr/>
                </a:tc>
                <a:tc>
                  <a:txBody>
                    <a:bodyPr/>
                    <a:lstStyle/>
                    <a:p>
                      <a:r>
                        <a:rPr lang="tr-TR" sz="1000" dirty="0" smtClean="0"/>
                        <a:t>Egemen yapı A.Ş.</a:t>
                      </a:r>
                    </a:p>
                    <a:p>
                      <a:r>
                        <a:rPr lang="tr-TR" sz="1000" dirty="0" smtClean="0"/>
                        <a:t>Yalı</a:t>
                      </a:r>
                      <a:r>
                        <a:rPr lang="tr-TR" sz="1000" baseline="0" dirty="0" smtClean="0"/>
                        <a:t> Mühendislik </a:t>
                      </a:r>
                      <a:endParaRPr lang="tr-TR" sz="1000" dirty="0"/>
                    </a:p>
                  </a:txBody>
                  <a:tcPr/>
                </a:tc>
                <a:tc>
                  <a:txBody>
                    <a:bodyPr/>
                    <a:lstStyle/>
                    <a:p>
                      <a:pPr algn="ctr"/>
                      <a:r>
                        <a:rPr lang="tr-TR" sz="1000" dirty="0" smtClean="0"/>
                        <a:t>14</a:t>
                      </a:r>
                      <a:endParaRPr lang="tr-TR" sz="1000" dirty="0"/>
                    </a:p>
                  </a:txBody>
                  <a:tcPr/>
                </a:tc>
                <a:extLst>
                  <a:ext uri="{0D108BD9-81ED-4DB2-BD59-A6C34878D82A}">
                    <a16:rowId xmlns:a16="http://schemas.microsoft.com/office/drawing/2014/main" val="10001"/>
                  </a:ext>
                </a:extLst>
              </a:tr>
              <a:tr h="351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smtClean="0"/>
                        <a:t>Ahşap Kalıpçı Seviye  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000" dirty="0" smtClean="0"/>
                        <a:t>01.07.2016</a:t>
                      </a:r>
                    </a:p>
                  </a:txBody>
                  <a:tcPr/>
                </a:tc>
                <a:tc>
                  <a:txBody>
                    <a:bodyPr/>
                    <a:lstStyle/>
                    <a:p>
                      <a:r>
                        <a:rPr lang="tr-TR" sz="1000" dirty="0" smtClean="0"/>
                        <a:t>Egemen yapı A.Ş.</a:t>
                      </a:r>
                    </a:p>
                    <a:p>
                      <a:r>
                        <a:rPr lang="tr-TR" sz="1000" dirty="0" smtClean="0"/>
                        <a:t>Yalı</a:t>
                      </a:r>
                      <a:r>
                        <a:rPr lang="tr-TR" sz="1000" baseline="0" dirty="0" smtClean="0"/>
                        <a:t> Mühendislik </a:t>
                      </a:r>
                      <a:endParaRPr lang="tr-TR" sz="1000" dirty="0" smtClean="0"/>
                    </a:p>
                  </a:txBody>
                  <a:tcPr/>
                </a:tc>
                <a:tc>
                  <a:txBody>
                    <a:bodyPr/>
                    <a:lstStyle/>
                    <a:p>
                      <a:pPr algn="ctr"/>
                      <a:r>
                        <a:rPr lang="tr-TR" sz="1000" dirty="0" smtClean="0"/>
                        <a:t>13</a:t>
                      </a:r>
                      <a:endParaRPr lang="tr-TR" sz="1000" dirty="0"/>
                    </a:p>
                  </a:txBody>
                  <a:tcPr/>
                </a:tc>
                <a:extLst>
                  <a:ext uri="{0D108BD9-81ED-4DB2-BD59-A6C34878D82A}">
                    <a16:rowId xmlns:a16="http://schemas.microsoft.com/office/drawing/2014/main" val="10002"/>
                  </a:ext>
                </a:extLst>
              </a:tr>
              <a:tr h="278018">
                <a:tc>
                  <a:txBody>
                    <a:bodyPr/>
                    <a:lstStyle/>
                    <a:p>
                      <a:r>
                        <a:rPr lang="tr-TR" sz="1000" dirty="0" smtClean="0"/>
                        <a:t>Çelik</a:t>
                      </a:r>
                      <a:r>
                        <a:rPr lang="tr-TR" sz="1000" baseline="0" dirty="0" smtClean="0"/>
                        <a:t> Kaynakçı Seviye 3</a:t>
                      </a:r>
                      <a:endParaRPr lang="tr-TR" sz="1000" dirty="0"/>
                    </a:p>
                  </a:txBody>
                  <a:tcPr/>
                </a:tc>
                <a:tc>
                  <a:txBody>
                    <a:bodyPr/>
                    <a:lstStyle/>
                    <a:p>
                      <a:pPr algn="ctr"/>
                      <a:r>
                        <a:rPr lang="tr-TR" sz="1000" dirty="0" smtClean="0"/>
                        <a:t>15.07.2016</a:t>
                      </a:r>
                      <a:endParaRPr lang="tr-TR" sz="1000" dirty="0"/>
                    </a:p>
                  </a:txBody>
                  <a:tcPr/>
                </a:tc>
                <a:tc>
                  <a:txBody>
                    <a:bodyPr/>
                    <a:lstStyle/>
                    <a:p>
                      <a:r>
                        <a:rPr lang="tr-TR" sz="1000" dirty="0" smtClean="0"/>
                        <a:t>Ege Kule A.Ş.</a:t>
                      </a:r>
                      <a:endParaRPr lang="tr-TR" sz="1000" dirty="0"/>
                    </a:p>
                  </a:txBody>
                  <a:tcPr/>
                </a:tc>
                <a:tc>
                  <a:txBody>
                    <a:bodyPr/>
                    <a:lstStyle/>
                    <a:p>
                      <a:pPr algn="ctr"/>
                      <a:r>
                        <a:rPr lang="tr-TR" sz="1000" dirty="0" smtClean="0"/>
                        <a:t>15</a:t>
                      </a:r>
                      <a:endParaRPr lang="tr-TR" sz="1000" dirty="0"/>
                    </a:p>
                  </a:txBody>
                  <a:tcPr/>
                </a:tc>
                <a:extLst>
                  <a:ext uri="{0D108BD9-81ED-4DB2-BD59-A6C34878D82A}">
                    <a16:rowId xmlns:a16="http://schemas.microsoft.com/office/drawing/2014/main" val="10003"/>
                  </a:ext>
                </a:extLst>
              </a:tr>
              <a:tr h="351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smtClean="0"/>
                        <a:t>Çelik</a:t>
                      </a:r>
                      <a:r>
                        <a:rPr lang="tr-TR" sz="1000" baseline="0" dirty="0" smtClean="0"/>
                        <a:t> Kaynakçı Seviye 3</a:t>
                      </a:r>
                      <a:endParaRPr lang="tr-TR" sz="1000" dirty="0" smtClean="0"/>
                    </a:p>
                    <a:p>
                      <a:endParaRPr lang="tr-TR" sz="1000" dirty="0"/>
                    </a:p>
                  </a:txBody>
                  <a:tcPr/>
                </a:tc>
                <a:tc>
                  <a:txBody>
                    <a:bodyPr/>
                    <a:lstStyle/>
                    <a:p>
                      <a:pPr algn="ctr"/>
                      <a:r>
                        <a:rPr lang="tr-TR" sz="1000" dirty="0" smtClean="0"/>
                        <a:t>06.10.2016</a:t>
                      </a:r>
                    </a:p>
                    <a:p>
                      <a:pPr algn="ctr"/>
                      <a:r>
                        <a:rPr lang="tr-TR" sz="1000" dirty="0" smtClean="0"/>
                        <a:t>11.11.2016</a:t>
                      </a:r>
                      <a:endParaRPr lang="tr-TR" sz="1000" dirty="0"/>
                    </a:p>
                  </a:txBody>
                  <a:tcPr/>
                </a:tc>
                <a:tc>
                  <a:txBody>
                    <a:bodyPr/>
                    <a:lstStyle/>
                    <a:p>
                      <a:r>
                        <a:rPr lang="tr-TR" sz="1000" dirty="0" smtClean="0"/>
                        <a:t>Arslan Damper Ltd.Şti. </a:t>
                      </a:r>
                    </a:p>
                    <a:p>
                      <a:r>
                        <a:rPr lang="tr-TR" sz="1000" dirty="0" smtClean="0"/>
                        <a:t>Micha Galvaniz</a:t>
                      </a:r>
                      <a:r>
                        <a:rPr lang="tr-TR" sz="1000" baseline="0" dirty="0" smtClean="0"/>
                        <a:t> A.Ş.</a:t>
                      </a:r>
                      <a:endParaRPr lang="tr-TR" sz="1000" dirty="0"/>
                    </a:p>
                  </a:txBody>
                  <a:tcPr/>
                </a:tc>
                <a:tc>
                  <a:txBody>
                    <a:bodyPr/>
                    <a:lstStyle/>
                    <a:p>
                      <a:pPr algn="ctr"/>
                      <a:r>
                        <a:rPr lang="tr-TR" sz="1000" dirty="0" smtClean="0"/>
                        <a:t>28</a:t>
                      </a:r>
                      <a:endParaRPr lang="tr-TR" sz="1000" dirty="0"/>
                    </a:p>
                  </a:txBody>
                  <a:tcPr/>
                </a:tc>
                <a:extLst>
                  <a:ext uri="{0D108BD9-81ED-4DB2-BD59-A6C34878D82A}">
                    <a16:rowId xmlns:a16="http://schemas.microsoft.com/office/drawing/2014/main" val="10004"/>
                  </a:ext>
                </a:extLst>
              </a:tr>
              <a:tr h="2780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smtClean="0"/>
                        <a:t>Çelik</a:t>
                      </a:r>
                      <a:r>
                        <a:rPr lang="tr-TR" sz="1000" baseline="0" dirty="0" smtClean="0"/>
                        <a:t> Kaynakçı Seviye 3</a:t>
                      </a:r>
                      <a:endParaRPr lang="tr-TR" sz="1000" dirty="0" smtClean="0"/>
                    </a:p>
                  </a:txBody>
                  <a:tcPr/>
                </a:tc>
                <a:tc>
                  <a:txBody>
                    <a:bodyPr/>
                    <a:lstStyle/>
                    <a:p>
                      <a:pPr algn="ctr"/>
                      <a:r>
                        <a:rPr lang="tr-TR" sz="1000" dirty="0" smtClean="0"/>
                        <a:t>06.10.2016</a:t>
                      </a:r>
                      <a:endParaRPr lang="tr-TR" sz="1000" dirty="0"/>
                    </a:p>
                  </a:txBody>
                  <a:tcPr/>
                </a:tc>
                <a:tc>
                  <a:txBody>
                    <a:bodyPr/>
                    <a:lstStyle/>
                    <a:p>
                      <a:r>
                        <a:rPr lang="tr-TR" sz="1000" dirty="0" smtClean="0"/>
                        <a:t>Enka İzmir Santrali</a:t>
                      </a:r>
                      <a:endParaRPr lang="tr-TR" sz="1000" dirty="0"/>
                    </a:p>
                  </a:txBody>
                  <a:tcPr/>
                </a:tc>
                <a:tc>
                  <a:txBody>
                    <a:bodyPr/>
                    <a:lstStyle/>
                    <a:p>
                      <a:pPr algn="ctr"/>
                      <a:r>
                        <a:rPr lang="tr-TR" sz="1000" dirty="0" smtClean="0"/>
                        <a:t>3</a:t>
                      </a:r>
                      <a:endParaRPr lang="tr-TR" sz="1000" dirty="0"/>
                    </a:p>
                  </a:txBody>
                  <a:tcPr/>
                </a:tc>
                <a:extLst>
                  <a:ext uri="{0D108BD9-81ED-4DB2-BD59-A6C34878D82A}">
                    <a16:rowId xmlns:a16="http://schemas.microsoft.com/office/drawing/2014/main" val="10005"/>
                  </a:ext>
                </a:extLst>
              </a:tr>
              <a:tr h="351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smtClean="0"/>
                        <a:t>Çelik</a:t>
                      </a:r>
                      <a:r>
                        <a:rPr lang="tr-TR" sz="1000" baseline="0" dirty="0" smtClean="0"/>
                        <a:t> Kaynakçı Seviye 3</a:t>
                      </a:r>
                      <a:endParaRPr lang="tr-TR" sz="1000" dirty="0" smtClean="0"/>
                    </a:p>
                  </a:txBody>
                  <a:tcPr/>
                </a:tc>
                <a:tc>
                  <a:txBody>
                    <a:bodyPr/>
                    <a:lstStyle/>
                    <a:p>
                      <a:pPr algn="ctr"/>
                      <a:r>
                        <a:rPr lang="tr-TR" sz="1000" dirty="0" smtClean="0"/>
                        <a:t>24.11.2016</a:t>
                      </a:r>
                    </a:p>
                    <a:p>
                      <a:pPr algn="ctr"/>
                      <a:r>
                        <a:rPr lang="tr-TR" sz="1000" dirty="0" smtClean="0"/>
                        <a:t>25.11.2016</a:t>
                      </a:r>
                      <a:endParaRPr lang="tr-TR" sz="1000" dirty="0"/>
                    </a:p>
                  </a:txBody>
                  <a:tcPr/>
                </a:tc>
                <a:tc>
                  <a:txBody>
                    <a:bodyPr/>
                    <a:lstStyle/>
                    <a:p>
                      <a:r>
                        <a:rPr lang="tr-TR" sz="1000" dirty="0" smtClean="0"/>
                        <a:t>Has Grup Ltd.Şti.</a:t>
                      </a:r>
                      <a:endParaRPr lang="tr-TR" sz="1000" dirty="0"/>
                    </a:p>
                  </a:txBody>
                  <a:tcPr/>
                </a:tc>
                <a:tc>
                  <a:txBody>
                    <a:bodyPr/>
                    <a:lstStyle/>
                    <a:p>
                      <a:pPr algn="ctr"/>
                      <a:r>
                        <a:rPr lang="tr-TR" sz="1000" dirty="0" smtClean="0"/>
                        <a:t>23</a:t>
                      </a:r>
                      <a:endParaRPr lang="tr-TR" sz="1000" dirty="0"/>
                    </a:p>
                  </a:txBody>
                  <a:tcPr/>
                </a:tc>
                <a:extLst>
                  <a:ext uri="{0D108BD9-81ED-4DB2-BD59-A6C34878D82A}">
                    <a16:rowId xmlns:a16="http://schemas.microsoft.com/office/drawing/2014/main" val="10006"/>
                  </a:ext>
                </a:extLst>
              </a:tr>
              <a:tr h="351811">
                <a:tc>
                  <a:txBody>
                    <a:bodyPr/>
                    <a:lstStyle/>
                    <a:p>
                      <a:r>
                        <a:rPr lang="tr-TR" sz="1000" dirty="0" smtClean="0"/>
                        <a:t>Makine Bakımcı Seviye 3</a:t>
                      </a:r>
                      <a:endParaRPr lang="tr-TR" sz="1000" dirty="0"/>
                    </a:p>
                  </a:txBody>
                  <a:tcPr/>
                </a:tc>
                <a:tc>
                  <a:txBody>
                    <a:bodyPr/>
                    <a:lstStyle/>
                    <a:p>
                      <a:pPr algn="ctr"/>
                      <a:r>
                        <a:rPr lang="tr-TR" sz="1000" dirty="0" smtClean="0"/>
                        <a:t>24.11.2016</a:t>
                      </a:r>
                    </a:p>
                    <a:p>
                      <a:pPr algn="ctr"/>
                      <a:r>
                        <a:rPr lang="tr-TR" sz="1000" dirty="0" smtClean="0"/>
                        <a:t>25.11.2016</a:t>
                      </a:r>
                      <a:endParaRPr lang="tr-TR" sz="1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smtClean="0"/>
                        <a:t>KOCAER Haddecilik A.Ş.</a:t>
                      </a:r>
                    </a:p>
                    <a:p>
                      <a:endParaRPr lang="tr-TR" sz="1000" dirty="0"/>
                    </a:p>
                  </a:txBody>
                  <a:tcPr/>
                </a:tc>
                <a:tc>
                  <a:txBody>
                    <a:bodyPr/>
                    <a:lstStyle/>
                    <a:p>
                      <a:pPr algn="ctr"/>
                      <a:r>
                        <a:rPr lang="tr-TR" sz="1000" dirty="0" smtClean="0"/>
                        <a:t>21</a:t>
                      </a:r>
                      <a:endParaRPr lang="tr-TR" sz="1000" dirty="0"/>
                    </a:p>
                  </a:txBody>
                  <a:tcPr/>
                </a:tc>
                <a:extLst>
                  <a:ext uri="{0D108BD9-81ED-4DB2-BD59-A6C34878D82A}">
                    <a16:rowId xmlns:a16="http://schemas.microsoft.com/office/drawing/2014/main" val="10007"/>
                  </a:ext>
                </a:extLst>
              </a:tr>
              <a:tr h="487124">
                <a:tc>
                  <a:txBody>
                    <a:bodyPr/>
                    <a:lstStyle/>
                    <a:p>
                      <a:r>
                        <a:rPr lang="tr-TR" sz="1000" dirty="0" smtClean="0"/>
                        <a:t>Makine Bakımcı Seviye 4</a:t>
                      </a:r>
                    </a:p>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smtClean="0"/>
                        <a:t>Çelik </a:t>
                      </a:r>
                      <a:r>
                        <a:rPr lang="tr-TR" sz="1000" baseline="0" dirty="0" smtClean="0"/>
                        <a:t>Kaynakçı Seviye 3</a:t>
                      </a:r>
                      <a:endParaRPr lang="tr-TR" sz="1000" dirty="0" smtClean="0"/>
                    </a:p>
                    <a:p>
                      <a:endParaRPr lang="tr-TR" sz="1000" dirty="0"/>
                    </a:p>
                  </a:txBody>
                  <a:tcPr/>
                </a:tc>
                <a:tc>
                  <a:txBody>
                    <a:bodyPr/>
                    <a:lstStyle/>
                    <a:p>
                      <a:pPr algn="ctr"/>
                      <a:r>
                        <a:rPr lang="tr-TR" sz="1000" dirty="0" smtClean="0"/>
                        <a:t>10-11.12.2016</a:t>
                      </a:r>
                      <a:endParaRPr lang="tr-TR" sz="1000" dirty="0"/>
                    </a:p>
                  </a:txBody>
                  <a:tcPr/>
                </a:tc>
                <a:tc>
                  <a:txBody>
                    <a:bodyPr/>
                    <a:lstStyle/>
                    <a:p>
                      <a:r>
                        <a:rPr lang="tr-TR" sz="1000" dirty="0" smtClean="0"/>
                        <a:t>HABAŞ A.Ş.</a:t>
                      </a:r>
                      <a:endParaRPr lang="tr-TR" sz="1000" dirty="0"/>
                    </a:p>
                  </a:txBody>
                  <a:tcPr/>
                </a:tc>
                <a:tc>
                  <a:txBody>
                    <a:bodyPr/>
                    <a:lstStyle/>
                    <a:p>
                      <a:pPr algn="ctr"/>
                      <a:r>
                        <a:rPr lang="tr-TR" sz="1000" dirty="0" smtClean="0"/>
                        <a:t>45</a:t>
                      </a:r>
                      <a:endParaRPr lang="tr-TR" sz="1000" dirty="0"/>
                    </a:p>
                  </a:txBody>
                  <a:tcPr/>
                </a:tc>
                <a:extLst>
                  <a:ext uri="{0D108BD9-81ED-4DB2-BD59-A6C34878D82A}">
                    <a16:rowId xmlns:a16="http://schemas.microsoft.com/office/drawing/2014/main" val="10008"/>
                  </a:ext>
                </a:extLst>
              </a:tr>
              <a:tr h="4871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smtClean="0"/>
                        <a:t>Makine Bakımcı Seviye 3</a:t>
                      </a:r>
                    </a:p>
                    <a:p>
                      <a:r>
                        <a:rPr lang="tr-TR" sz="1000" dirty="0" smtClean="0"/>
                        <a:t>Isı</a:t>
                      </a:r>
                      <a:r>
                        <a:rPr lang="tr-TR" sz="1000" baseline="0" dirty="0" smtClean="0"/>
                        <a:t> Yalıtımcı</a:t>
                      </a:r>
                    </a:p>
                    <a:p>
                      <a:r>
                        <a:rPr lang="tr-TR" sz="1000" baseline="0" dirty="0" smtClean="0"/>
                        <a:t>Sıvacı</a:t>
                      </a:r>
                      <a:endParaRPr lang="tr-TR" sz="1000" dirty="0"/>
                    </a:p>
                  </a:txBody>
                  <a:tcPr/>
                </a:tc>
                <a:tc>
                  <a:txBody>
                    <a:bodyPr/>
                    <a:lstStyle/>
                    <a:p>
                      <a:pPr algn="ctr"/>
                      <a:r>
                        <a:rPr lang="tr-TR" sz="1000" dirty="0" smtClean="0"/>
                        <a:t>9-10.12.2016</a:t>
                      </a:r>
                      <a:endParaRPr lang="tr-TR" sz="1000" dirty="0"/>
                    </a:p>
                  </a:txBody>
                  <a:tcPr/>
                </a:tc>
                <a:tc>
                  <a:txBody>
                    <a:bodyPr/>
                    <a:lstStyle/>
                    <a:p>
                      <a:r>
                        <a:rPr lang="tr-TR" sz="1000" dirty="0" smtClean="0"/>
                        <a:t>RADYAN</a:t>
                      </a:r>
                      <a:r>
                        <a:rPr lang="tr-TR" sz="1000" baseline="0" dirty="0" smtClean="0"/>
                        <a:t> Yapı A.Ş.</a:t>
                      </a:r>
                      <a:endParaRPr lang="tr-TR" sz="1000" dirty="0"/>
                    </a:p>
                  </a:txBody>
                  <a:tcPr/>
                </a:tc>
                <a:tc>
                  <a:txBody>
                    <a:bodyPr/>
                    <a:lstStyle/>
                    <a:p>
                      <a:pPr algn="ctr"/>
                      <a:r>
                        <a:rPr lang="tr-TR" sz="1000" dirty="0" smtClean="0"/>
                        <a:t>25</a:t>
                      </a:r>
                      <a:endParaRPr lang="tr-TR" sz="1000" dirty="0"/>
                    </a:p>
                  </a:txBody>
                  <a:tcPr/>
                </a:tc>
                <a:extLst>
                  <a:ext uri="{0D108BD9-81ED-4DB2-BD59-A6C34878D82A}">
                    <a16:rowId xmlns:a16="http://schemas.microsoft.com/office/drawing/2014/main" val="10009"/>
                  </a:ext>
                </a:extLst>
              </a:tr>
              <a:tr h="4871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000" dirty="0" smtClean="0"/>
                        <a:t>Ahşap Kalıpçı Seviye  3</a:t>
                      </a:r>
                    </a:p>
                    <a:p>
                      <a:endParaRPr lang="tr-TR" sz="1000" dirty="0"/>
                    </a:p>
                  </a:txBody>
                  <a:tcPr/>
                </a:tc>
                <a:tc>
                  <a:txBody>
                    <a:bodyPr/>
                    <a:lstStyle/>
                    <a:p>
                      <a:pPr algn="ctr"/>
                      <a:r>
                        <a:rPr lang="tr-TR" sz="1000" dirty="0" smtClean="0"/>
                        <a:t>9-10.12.2016</a:t>
                      </a:r>
                      <a:endParaRPr lang="tr-TR" sz="1000" dirty="0"/>
                    </a:p>
                  </a:txBody>
                  <a:tcPr/>
                </a:tc>
                <a:tc>
                  <a:txBody>
                    <a:bodyPr/>
                    <a:lstStyle/>
                    <a:p>
                      <a:r>
                        <a:rPr lang="tr-TR" sz="1000" dirty="0" smtClean="0"/>
                        <a:t>Mert Er İnşaat Ltd. Şti.</a:t>
                      </a:r>
                      <a:endParaRPr lang="tr-TR" sz="1000" dirty="0"/>
                    </a:p>
                  </a:txBody>
                  <a:tcPr/>
                </a:tc>
                <a:tc>
                  <a:txBody>
                    <a:bodyPr/>
                    <a:lstStyle/>
                    <a:p>
                      <a:pPr algn="ctr"/>
                      <a:r>
                        <a:rPr lang="tr-TR" sz="1000" dirty="0" smtClean="0"/>
                        <a:t>25</a:t>
                      </a:r>
                      <a:endParaRPr lang="tr-TR" sz="1000" dirty="0"/>
                    </a:p>
                  </a:txBody>
                  <a:tcPr/>
                </a:tc>
                <a:extLst>
                  <a:ext uri="{0D108BD9-81ED-4DB2-BD59-A6C34878D82A}">
                    <a16:rowId xmlns:a16="http://schemas.microsoft.com/office/drawing/2014/main" val="10010"/>
                  </a:ext>
                </a:extLst>
              </a:tr>
            </a:tbl>
          </a:graphicData>
        </a:graphic>
      </p:graphicFrame>
      <p:pic>
        <p:nvPicPr>
          <p:cNvPr id="5" name="Picture 3" descr="C:\Users\Aliağa Ticaret Odası\Desktop\Untitled-1.png"/>
          <p:cNvPicPr>
            <a:picLocks noChangeAspect="1" noChangeArrowheads="1"/>
          </p:cNvPicPr>
          <p:nvPr/>
        </p:nvPicPr>
        <p:blipFill>
          <a:blip r:embed="rId2"/>
          <a:srcRect/>
          <a:stretch>
            <a:fillRect/>
          </a:stretch>
        </p:blipFill>
        <p:spPr bwMode="auto">
          <a:xfrm>
            <a:off x="250825" y="115888"/>
            <a:ext cx="952500" cy="955675"/>
          </a:xfrm>
          <a:prstGeom prst="rect">
            <a:avLst/>
          </a:prstGeom>
          <a:noFill/>
          <a:ln w="9525">
            <a:noFill/>
            <a:miter lim="800000"/>
            <a:headEnd/>
            <a:tailEnd/>
          </a:ln>
        </p:spPr>
      </p:pic>
      <p:sp>
        <p:nvSpPr>
          <p:cNvPr id="6" name="5 Metin kutusu"/>
          <p:cNvSpPr txBox="1"/>
          <p:nvPr/>
        </p:nvSpPr>
        <p:spPr>
          <a:xfrm>
            <a:off x="642910" y="6072206"/>
            <a:ext cx="7715304" cy="646331"/>
          </a:xfrm>
          <a:prstGeom prst="rect">
            <a:avLst/>
          </a:prstGeom>
          <a:noFill/>
        </p:spPr>
        <p:txBody>
          <a:bodyPr wrap="square" rtlCol="0">
            <a:spAutoFit/>
          </a:bodyPr>
          <a:lstStyle/>
          <a:p>
            <a:pPr algn="ctr"/>
            <a:r>
              <a:rPr lang="tr-TR" dirty="0" smtClean="0"/>
              <a:t>Aralık ayında Egeçelik A.Ş.’de de Makine Bakımcı ve Çelik Kaynak alanlarında 50 kişiye sınav uygulaması yapılacaktır.   </a:t>
            </a:r>
            <a:endParaRPr lang="tr-TR" dirty="0"/>
          </a:p>
        </p:txBody>
      </p:sp>
    </p:spTree>
    <p:extLst>
      <p:ext uri="{BB962C8B-B14F-4D97-AF65-F5344CB8AC3E}">
        <p14:creationId xmlns:p14="http://schemas.microsoft.com/office/powerpoint/2010/main" val="3235794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34" y="3357562"/>
            <a:ext cx="2257412" cy="285752"/>
          </a:xfrm>
        </p:spPr>
        <p:txBody>
          <a:bodyPr>
            <a:normAutofit fontScale="40000" lnSpcReduction="20000"/>
          </a:bodyPr>
          <a:lstStyle/>
          <a:p>
            <a:pPr>
              <a:buNone/>
            </a:pPr>
            <a:r>
              <a:rPr lang="tr-TR" dirty="0" smtClean="0">
                <a:latin typeface="+mj-lt"/>
              </a:rPr>
              <a:t>    ahşap kalıpçı sınavı, egemen yapı</a:t>
            </a:r>
            <a:endParaRPr lang="tr-TR" dirty="0">
              <a:latin typeface="+mj-lt"/>
            </a:endParaRPr>
          </a:p>
        </p:txBody>
      </p:sp>
      <p:pic>
        <p:nvPicPr>
          <p:cNvPr id="1026" name="Picture 2" descr="C:\Users\Hp\Downloads\ahşap kalıp.jpg"/>
          <p:cNvPicPr>
            <a:picLocks noChangeAspect="1" noChangeArrowheads="1"/>
          </p:cNvPicPr>
          <p:nvPr/>
        </p:nvPicPr>
        <p:blipFill>
          <a:blip r:embed="rId2"/>
          <a:srcRect r="3749"/>
          <a:stretch>
            <a:fillRect/>
          </a:stretch>
        </p:blipFill>
        <p:spPr bwMode="auto">
          <a:xfrm>
            <a:off x="500034" y="714356"/>
            <a:ext cx="4286280" cy="2560635"/>
          </a:xfrm>
          <a:prstGeom prst="rect">
            <a:avLst/>
          </a:prstGeom>
          <a:noFill/>
        </p:spPr>
      </p:pic>
      <p:pic>
        <p:nvPicPr>
          <p:cNvPr id="4" name="Picture 3" descr="C:\Users\Aliağa Ticaret Odası\Desktop\Untitled-1.png"/>
          <p:cNvPicPr>
            <a:picLocks noChangeAspect="1" noChangeArrowheads="1"/>
          </p:cNvPicPr>
          <p:nvPr/>
        </p:nvPicPr>
        <p:blipFill>
          <a:blip r:embed="rId3"/>
          <a:srcRect/>
          <a:stretch>
            <a:fillRect/>
          </a:stretch>
        </p:blipFill>
        <p:spPr bwMode="auto">
          <a:xfrm>
            <a:off x="250825" y="115888"/>
            <a:ext cx="952500" cy="955675"/>
          </a:xfrm>
          <a:prstGeom prst="rect">
            <a:avLst/>
          </a:prstGeom>
          <a:noFill/>
          <a:ln w="9525">
            <a:noFill/>
            <a:miter lim="800000"/>
            <a:headEnd/>
            <a:tailEnd/>
          </a:ln>
        </p:spPr>
      </p:pic>
      <p:sp>
        <p:nvSpPr>
          <p:cNvPr id="5" name="4 Metin kutusu"/>
          <p:cNvSpPr txBox="1"/>
          <p:nvPr/>
        </p:nvSpPr>
        <p:spPr>
          <a:xfrm>
            <a:off x="1285852" y="214290"/>
            <a:ext cx="6572296" cy="477054"/>
          </a:xfrm>
          <a:prstGeom prst="rect">
            <a:avLst/>
          </a:prstGeom>
          <a:noFill/>
        </p:spPr>
        <p:txBody>
          <a:bodyPr wrap="square" rtlCol="0">
            <a:spAutoFit/>
          </a:bodyPr>
          <a:lstStyle/>
          <a:p>
            <a:r>
              <a:rPr lang="tr-TR" sz="2500" b="1" dirty="0" smtClean="0">
                <a:solidFill>
                  <a:schemeClr val="tx2"/>
                </a:solidFill>
                <a:latin typeface="+mj-lt"/>
              </a:rPr>
              <a:t>Sınavlardan Görüntüler</a:t>
            </a:r>
            <a:endParaRPr lang="tr-TR" sz="2500" b="1" dirty="0">
              <a:solidFill>
                <a:schemeClr val="tx2"/>
              </a:solidFill>
              <a:latin typeface="+mj-lt"/>
            </a:endParaRPr>
          </a:p>
        </p:txBody>
      </p:sp>
      <p:pic>
        <p:nvPicPr>
          <p:cNvPr id="2" name="Picture 2" descr="C:\Users\Hp\Desktop\08.12.2016 Fotoğraflar\mesleki yeterlilik sınavı (2).JPG"/>
          <p:cNvPicPr>
            <a:picLocks noChangeAspect="1" noChangeArrowheads="1"/>
          </p:cNvPicPr>
          <p:nvPr/>
        </p:nvPicPr>
        <p:blipFill>
          <a:blip r:embed="rId4" cstate="print"/>
          <a:srcRect/>
          <a:stretch>
            <a:fillRect/>
          </a:stretch>
        </p:blipFill>
        <p:spPr bwMode="auto">
          <a:xfrm>
            <a:off x="5143504" y="714356"/>
            <a:ext cx="3644249" cy="2428892"/>
          </a:xfrm>
          <a:prstGeom prst="rect">
            <a:avLst/>
          </a:prstGeom>
          <a:noFill/>
        </p:spPr>
      </p:pic>
      <p:sp>
        <p:nvSpPr>
          <p:cNvPr id="7" name="2 İçerik Yer Tutucusu"/>
          <p:cNvSpPr txBox="1">
            <a:spLocks/>
          </p:cNvSpPr>
          <p:nvPr/>
        </p:nvSpPr>
        <p:spPr>
          <a:xfrm>
            <a:off x="5143504" y="3143248"/>
            <a:ext cx="2257412" cy="285752"/>
          </a:xfrm>
          <a:prstGeom prst="rect">
            <a:avLst/>
          </a:prstGeom>
        </p:spPr>
        <p:txBody>
          <a:bodyPr vert="horz">
            <a:normAutofit fontScale="400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tr-TR" sz="2600" b="0" i="0" u="none" strike="noStrike" kern="1200" cap="none" spc="0" normalizeH="0" baseline="0" noProof="0" dirty="0" smtClean="0">
                <a:ln>
                  <a:noFill/>
                </a:ln>
                <a:solidFill>
                  <a:schemeClr val="tx1"/>
                </a:solidFill>
                <a:effectLst/>
                <a:uLnTx/>
                <a:uFillTx/>
                <a:latin typeface="+mj-lt"/>
                <a:ea typeface="+mn-ea"/>
                <a:cs typeface="+mn-cs"/>
              </a:rPr>
              <a:t>    çelik kaynakçı sev.3 sınavı,egekule </a:t>
            </a:r>
            <a:endParaRPr kumimoji="0" lang="tr-TR" sz="2600" b="0" i="0" u="none" strike="noStrike" kern="1200" cap="none" spc="0" normalizeH="0" baseline="0" noProof="0" dirty="0">
              <a:ln>
                <a:noFill/>
              </a:ln>
              <a:solidFill>
                <a:schemeClr val="tx1"/>
              </a:solidFill>
              <a:effectLst/>
              <a:uLnTx/>
              <a:uFillTx/>
              <a:latin typeface="+mj-lt"/>
              <a:ea typeface="+mn-ea"/>
              <a:cs typeface="+mn-cs"/>
            </a:endParaRPr>
          </a:p>
        </p:txBody>
      </p:sp>
      <p:pic>
        <p:nvPicPr>
          <p:cNvPr id="1027" name="Picture 3" descr="C:\Users\Hp\Desktop\08.12.2016 Fotoğraflar\Arslan Damper Mehmet Hoca.jpg"/>
          <p:cNvPicPr>
            <a:picLocks noChangeAspect="1" noChangeArrowheads="1"/>
          </p:cNvPicPr>
          <p:nvPr/>
        </p:nvPicPr>
        <p:blipFill>
          <a:blip r:embed="rId5"/>
          <a:srcRect/>
          <a:stretch>
            <a:fillRect/>
          </a:stretch>
        </p:blipFill>
        <p:spPr bwMode="auto">
          <a:xfrm>
            <a:off x="2643174" y="3500438"/>
            <a:ext cx="4041795" cy="2698753"/>
          </a:xfrm>
          <a:prstGeom prst="rect">
            <a:avLst/>
          </a:prstGeom>
          <a:noFill/>
        </p:spPr>
      </p:pic>
      <p:sp>
        <p:nvSpPr>
          <p:cNvPr id="9" name="2 İçerik Yer Tutucusu"/>
          <p:cNvSpPr txBox="1">
            <a:spLocks/>
          </p:cNvSpPr>
          <p:nvPr/>
        </p:nvSpPr>
        <p:spPr>
          <a:xfrm>
            <a:off x="3071802" y="6215082"/>
            <a:ext cx="2257412" cy="285752"/>
          </a:xfrm>
          <a:prstGeom prst="rect">
            <a:avLst/>
          </a:prstGeom>
        </p:spPr>
        <p:txBody>
          <a:bodyPr vert="horz">
            <a:normAutofit fontScale="32500" lnSpcReduction="20000"/>
          </a:bodyPr>
          <a:lstStyle/>
          <a:p>
            <a:pPr marL="274320" lvl="0" indent="-274320">
              <a:spcBef>
                <a:spcPct val="20000"/>
              </a:spcBef>
              <a:buClr>
                <a:schemeClr val="accent3"/>
              </a:buClr>
              <a:buSzPct val="95000"/>
            </a:pPr>
            <a:r>
              <a:rPr kumimoji="0" lang="tr-TR" sz="2600" b="0" i="0" u="none" strike="noStrike" kern="1200" cap="none" spc="0" normalizeH="0" baseline="0" noProof="0" dirty="0" smtClean="0">
                <a:ln>
                  <a:noFill/>
                </a:ln>
                <a:solidFill>
                  <a:schemeClr val="tx1"/>
                </a:solidFill>
                <a:effectLst/>
                <a:uLnTx/>
                <a:uFillTx/>
                <a:latin typeface="+mj-lt"/>
                <a:ea typeface="+mn-ea"/>
                <a:cs typeface="+mn-cs"/>
              </a:rPr>
              <a:t>    </a:t>
            </a:r>
            <a:r>
              <a:rPr lang="tr-TR" sz="2600" dirty="0" smtClean="0"/>
              <a:t>çelik kaynakçı sev.3 sınavı</a:t>
            </a:r>
            <a:r>
              <a:rPr kumimoji="0" lang="tr-TR" sz="2600" b="0" i="0" u="none" strike="noStrike" kern="1200" cap="none" spc="0" normalizeH="0" baseline="0" noProof="0" dirty="0" smtClean="0">
                <a:ln>
                  <a:noFill/>
                </a:ln>
                <a:solidFill>
                  <a:schemeClr val="tx1"/>
                </a:solidFill>
                <a:effectLst/>
                <a:uLnTx/>
                <a:uFillTx/>
                <a:latin typeface="+mj-lt"/>
                <a:ea typeface="+mn-ea"/>
                <a:cs typeface="+mn-cs"/>
              </a:rPr>
              <a:t>, arslan damper</a:t>
            </a:r>
            <a:endParaRPr kumimoji="0" lang="tr-TR" sz="2600" b="0" i="0" u="none" strike="noStrike" kern="1200" cap="none" spc="0" normalizeH="0" baseline="0" noProof="0" dirty="0">
              <a:ln>
                <a:noFill/>
              </a:ln>
              <a:solidFill>
                <a:schemeClr val="tx1"/>
              </a:solidFill>
              <a:effectLst/>
              <a:uLnTx/>
              <a:uFillTx/>
              <a:latin typeface="+mj-lt"/>
              <a:ea typeface="+mn-ea"/>
              <a:cs typeface="+mn-cs"/>
            </a:endParaRPr>
          </a:p>
        </p:txBody>
      </p:sp>
    </p:spTree>
    <p:extLst>
      <p:ext uri="{BB962C8B-B14F-4D97-AF65-F5344CB8AC3E}">
        <p14:creationId xmlns:p14="http://schemas.microsoft.com/office/powerpoint/2010/main" val="3509475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774035"/>
            <a:ext cx="8229600" cy="1080120"/>
          </a:xfrm>
        </p:spPr>
        <p:txBody>
          <a:bodyPr>
            <a:noAutofit/>
          </a:bodyPr>
          <a:lstStyle/>
          <a:p>
            <a:pPr algn="ctr"/>
            <a:r>
              <a:rPr lang="tr-TR" sz="2300" b="1" dirty="0" smtClean="0"/>
              <a:t>ALİAĞA SOSYAL GÜVENLİK MERKEZİ İLE BİRLİKTE ‘SGK ALACAKLARININ YENİDEN YAPILANDIRILMASI’ KONUSUNDA BİLGİLENDİRME SEMİNERİ DÜZENLEDİK</a:t>
            </a:r>
            <a:r>
              <a:rPr lang="tr-TR" sz="2400" b="1" dirty="0" smtClean="0"/>
              <a:t/>
            </a:r>
            <a:br>
              <a:rPr lang="tr-TR" sz="2400" b="1" dirty="0" smtClean="0"/>
            </a:br>
            <a:r>
              <a:rPr lang="tr-TR" sz="2000" b="1" dirty="0" smtClean="0"/>
              <a:t>26.08.2016</a:t>
            </a:r>
            <a:endParaRPr lang="tr-TR" sz="20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5584" y="1973530"/>
            <a:ext cx="8281560" cy="4335791"/>
          </a:xfrm>
        </p:spPr>
      </p:pic>
    </p:spTree>
    <p:extLst>
      <p:ext uri="{BB962C8B-B14F-4D97-AF65-F5344CB8AC3E}">
        <p14:creationId xmlns:p14="http://schemas.microsoft.com/office/powerpoint/2010/main" val="1202470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Başlık"/>
          <p:cNvSpPr>
            <a:spLocks noGrp="1"/>
          </p:cNvSpPr>
          <p:nvPr>
            <p:ph type="title"/>
          </p:nvPr>
        </p:nvSpPr>
        <p:spPr>
          <a:xfrm>
            <a:off x="179388" y="549275"/>
            <a:ext cx="8964612" cy="1143000"/>
          </a:xfrm>
        </p:spPr>
        <p:txBody>
          <a:bodyPr rtlCol="0">
            <a:normAutofit fontScale="90000"/>
          </a:bodyPr>
          <a:lstStyle/>
          <a:p>
            <a:pPr eaLnBrk="1" fontAlgn="auto" hangingPunct="1">
              <a:spcAft>
                <a:spcPts val="0"/>
              </a:spcAft>
              <a:defRPr/>
            </a:pPr>
            <a:r>
              <a:rPr lang="tr-TR" sz="3200" b="1" dirty="0" smtClean="0">
                <a:latin typeface="Arial" pitchFamily="34" charset="0"/>
                <a:cs typeface="Arial" pitchFamily="34" charset="0"/>
              </a:rPr>
              <a:t/>
            </a:r>
            <a:br>
              <a:rPr lang="tr-TR" sz="3200" b="1" dirty="0" smtClean="0">
                <a:latin typeface="Arial" pitchFamily="34" charset="0"/>
                <a:cs typeface="Arial" pitchFamily="34" charset="0"/>
              </a:rPr>
            </a:br>
            <a:r>
              <a:rPr lang="tr-TR" sz="3200" b="1" dirty="0" smtClean="0">
                <a:latin typeface="Arial" pitchFamily="34" charset="0"/>
                <a:cs typeface="Arial" pitchFamily="34" charset="0"/>
              </a:rPr>
              <a:t>2016 YILI HİZMET TİPLERİ VE RAKAMLARI</a:t>
            </a:r>
            <a:br>
              <a:rPr lang="tr-TR" sz="3200" b="1" dirty="0" smtClean="0">
                <a:latin typeface="Arial" pitchFamily="34" charset="0"/>
                <a:cs typeface="Arial" pitchFamily="34" charset="0"/>
              </a:rPr>
            </a:br>
            <a:r>
              <a:rPr lang="tr-TR" sz="3200" b="1" u="sng" dirty="0" smtClean="0">
                <a:latin typeface="Arial" pitchFamily="34" charset="0"/>
                <a:cs typeface="Arial" pitchFamily="34" charset="0"/>
              </a:rPr>
              <a:t>GERÇEK KİŞİ TİCARİ İŞLETME</a:t>
            </a:r>
            <a:endParaRPr lang="tr-TR" sz="3200" u="sng" dirty="0" smtClean="0">
              <a:latin typeface="Arial" pitchFamily="34" charset="0"/>
              <a:cs typeface="Arial" pitchFamily="34" charset="0"/>
            </a:endParaRPr>
          </a:p>
        </p:txBody>
      </p:sp>
      <p:sp>
        <p:nvSpPr>
          <p:cNvPr id="10243" name="2 İçerik Yer Tutucusu"/>
          <p:cNvSpPr>
            <a:spLocks noGrp="1"/>
          </p:cNvSpPr>
          <p:nvPr>
            <p:ph idx="1"/>
          </p:nvPr>
        </p:nvSpPr>
        <p:spPr>
          <a:xfrm>
            <a:off x="0" y="1600200"/>
            <a:ext cx="9144000" cy="5257800"/>
          </a:xfrm>
        </p:spPr>
        <p:txBody>
          <a:bodyPr>
            <a:normAutofit fontScale="92500" lnSpcReduction="20000"/>
          </a:bodyPr>
          <a:lstStyle/>
          <a:p>
            <a:pPr marL="274320" indent="-274320" eaLnBrk="1" fontAlgn="auto" hangingPunct="1">
              <a:spcAft>
                <a:spcPts val="0"/>
              </a:spcAft>
              <a:buClr>
                <a:schemeClr val="accent3"/>
              </a:buClr>
              <a:buFont typeface="Arial" charset="0"/>
              <a:buNone/>
              <a:defRPr/>
            </a:pPr>
            <a:r>
              <a:rPr lang="tr-TR" b="1" dirty="0" smtClean="0"/>
              <a:t>	</a:t>
            </a:r>
          </a:p>
          <a:p>
            <a:pPr marL="274320" indent="-274320" eaLnBrk="1" fontAlgn="auto" hangingPunct="1">
              <a:spcAft>
                <a:spcPts val="0"/>
              </a:spcAft>
              <a:buClr>
                <a:schemeClr val="accent3"/>
              </a:buClr>
              <a:buFont typeface="Arial" charset="0"/>
              <a:buNone/>
              <a:defRPr/>
            </a:pPr>
            <a:endParaRPr lang="tr-TR" sz="2400" b="1" dirty="0" smtClean="0"/>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t>	</a:t>
            </a:r>
            <a:r>
              <a:rPr lang="tr-TR" sz="2400" b="1" dirty="0" smtClean="0">
                <a:latin typeface="Arial" pitchFamily="34" charset="0"/>
                <a:cs typeface="Arial" pitchFamily="34" charset="0"/>
              </a:rPr>
              <a:t>1. Gerçek Kişi Ticari İşletme (Kuruluş) 		 :  48 adet</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2. Gerçek Kişi Ticari İşletme (Terkin) 		 :  48 adet</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3. Gerçek Kişi (Değişiklik/Faaliyet-adres )	 : 21</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4.Tür Değişikliği 					   : 1</a:t>
            </a: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5. Acente  						   :4</a:t>
            </a:r>
          </a:p>
          <a:p>
            <a:pPr marL="274320" indent="-274320" eaLnBrk="1" fontAlgn="auto" hangingPunct="1">
              <a:lnSpc>
                <a:spcPct val="150000"/>
              </a:lnSpc>
              <a:spcBef>
                <a:spcPts val="600"/>
              </a:spcBef>
              <a:spcAft>
                <a:spcPts val="0"/>
              </a:spcAft>
              <a:buClr>
                <a:schemeClr val="accent3"/>
              </a:buClr>
              <a:buFont typeface="Arial" charset="0"/>
              <a:buNone/>
              <a:defRPr/>
            </a:pPr>
            <a:endParaRPr lang="tr-TR" sz="2400" b="1" dirty="0" smtClean="0">
              <a:latin typeface="Arial" pitchFamily="34" charset="0"/>
              <a:cs typeface="Arial" pitchFamily="34" charset="0"/>
            </a:endParaRPr>
          </a:p>
          <a:p>
            <a:pPr marL="274320" indent="-274320" eaLnBrk="1" fontAlgn="auto" hangingPunct="1">
              <a:lnSpc>
                <a:spcPct val="150000"/>
              </a:lnSpc>
              <a:spcBef>
                <a:spcPts val="600"/>
              </a:spcBef>
              <a:spcAft>
                <a:spcPts val="0"/>
              </a:spcAft>
              <a:buClr>
                <a:schemeClr val="accent3"/>
              </a:buClr>
              <a:buFont typeface="Arial" charset="0"/>
              <a:buNone/>
              <a:defRPr/>
            </a:pPr>
            <a:r>
              <a:rPr lang="tr-TR" sz="2400" b="1" dirty="0" smtClean="0">
                <a:solidFill>
                  <a:srgbClr val="FF0000"/>
                </a:solidFill>
                <a:latin typeface="Arial" pitchFamily="34" charset="0"/>
                <a:cs typeface="Arial" pitchFamily="34" charset="0"/>
              </a:rPr>
              <a:t>	*GERÇEK KİŞİ TOPLAM İŞLEM SAYISI: 122</a:t>
            </a:r>
          </a:p>
          <a:p>
            <a:pPr marL="274320" indent="-274320" eaLnBrk="1" fontAlgn="auto" hangingPunct="1">
              <a:lnSpc>
                <a:spcPct val="150000"/>
              </a:lnSpc>
              <a:spcBef>
                <a:spcPts val="600"/>
              </a:spcBef>
              <a:spcAft>
                <a:spcPts val="0"/>
              </a:spcAft>
              <a:buClr>
                <a:schemeClr val="accent3"/>
              </a:buClr>
              <a:buFont typeface="Arial" charset="0"/>
              <a:buNone/>
              <a:defRPr/>
            </a:pPr>
            <a:endParaRPr lang="tr-TR" sz="2400" b="1" dirty="0" smtClean="0"/>
          </a:p>
          <a:p>
            <a:pPr marL="274320" indent="-274320" eaLnBrk="1" fontAlgn="auto" hangingPunct="1">
              <a:spcAft>
                <a:spcPts val="0"/>
              </a:spcAft>
              <a:buClr>
                <a:schemeClr val="accent3"/>
              </a:buClr>
              <a:buFont typeface="Arial" charset="0"/>
              <a:buNone/>
              <a:defRPr/>
            </a:pPr>
            <a:r>
              <a:rPr lang="tr-TR" sz="2400" b="1" dirty="0" smtClean="0">
                <a:solidFill>
                  <a:srgbClr val="FF0000"/>
                </a:solidFill>
              </a:rPr>
              <a:t>	</a:t>
            </a:r>
            <a:endParaRPr lang="tr-TR" b="1" u="sng" dirty="0" smtClean="0">
              <a:solidFill>
                <a:srgbClr val="FF0000"/>
              </a:solidFill>
              <a:latin typeface="Arial" pitchFamily="34" charset="0"/>
              <a:cs typeface="Arial" pitchFamily="34" charset="0"/>
            </a:endParaRPr>
          </a:p>
          <a:p>
            <a:pPr marL="274320" indent="-274320" eaLnBrk="1" fontAlgn="auto" hangingPunct="1">
              <a:spcAft>
                <a:spcPts val="0"/>
              </a:spcAft>
              <a:buClr>
                <a:schemeClr val="accent3"/>
              </a:buClr>
              <a:buFont typeface="Arial" charset="0"/>
              <a:buNone/>
              <a:defRPr/>
            </a:pPr>
            <a:endParaRPr lang="tr-TR" dirty="0" smtClean="0"/>
          </a:p>
        </p:txBody>
      </p:sp>
    </p:spTree>
    <p:extLst>
      <p:ext uri="{BB962C8B-B14F-4D97-AF65-F5344CB8AC3E}">
        <p14:creationId xmlns:p14="http://schemas.microsoft.com/office/powerpoint/2010/main" val="1836664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537524" y="1236380"/>
            <a:ext cx="8229600" cy="792088"/>
          </a:xfrm>
        </p:spPr>
        <p:txBody>
          <a:bodyPr>
            <a:noAutofit/>
          </a:bodyPr>
          <a:lstStyle/>
          <a:p>
            <a:pPr algn="ctr"/>
            <a:r>
              <a:rPr lang="tr-TR" sz="2000" b="1" dirty="0" smtClean="0"/>
              <a:t>VERGİ DAİRESİ MÜDÜRLÜĞÜ İLE BİRLİKTE “6736 </a:t>
            </a:r>
            <a:r>
              <a:rPr lang="tr-TR" sz="2000" b="1" dirty="0"/>
              <a:t>SAYILI BAZI ALACAKLARIN YENİDEN YAPILANDIRILMASI KANUNUNA” İLİŞKİN BİLGİLENDİRME </a:t>
            </a:r>
            <a:r>
              <a:rPr lang="tr-TR" sz="2000" b="1" dirty="0" smtClean="0"/>
              <a:t>TOPLANTISINI GERÇEKLEŞTİRDİK</a:t>
            </a:r>
            <a:br>
              <a:rPr lang="tr-TR" sz="2000" b="1" dirty="0" smtClean="0"/>
            </a:br>
            <a:r>
              <a:rPr lang="tr-TR" sz="2000" b="1" dirty="0" smtClean="0"/>
              <a:t>08.10.2016</a:t>
            </a:r>
            <a:endParaRPr lang="tr-TR" sz="2000" b="1" dirty="0"/>
          </a:p>
        </p:txBody>
      </p:sp>
      <p:pic>
        <p:nvPicPr>
          <p:cNvPr id="6"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3" name="İçerik Yer Tutucusu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099" y="2112449"/>
            <a:ext cx="6585801" cy="4389437"/>
          </a:xfrm>
        </p:spPr>
      </p:pic>
    </p:spTree>
    <p:extLst>
      <p:ext uri="{BB962C8B-B14F-4D97-AF65-F5344CB8AC3E}">
        <p14:creationId xmlns:p14="http://schemas.microsoft.com/office/powerpoint/2010/main" val="368915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8213" y="1192348"/>
            <a:ext cx="8229600" cy="720080"/>
          </a:xfrm>
        </p:spPr>
        <p:txBody>
          <a:bodyPr>
            <a:normAutofit fontScale="90000"/>
          </a:bodyPr>
          <a:lstStyle/>
          <a:p>
            <a:pPr algn="ctr"/>
            <a:r>
              <a:rPr lang="tr-TR" sz="2200" b="1" dirty="0" smtClean="0"/>
              <a:t>IMPR (ULUSLARARASI ORTADOĞU BARIŞ ARAŞTIRMALARI MERKEZİ) İLE BİRLİKTE İŞ HUKUKU VE YABANCILARIN ÇALIŞMA ŞARTLARI SEMİNERİNİ GERÇEKLEŞTİRDİK</a:t>
            </a:r>
            <a:r>
              <a:rPr lang="tr-TR" sz="2000" b="1" dirty="0" smtClean="0"/>
              <a:t/>
            </a:r>
            <a:br>
              <a:rPr lang="tr-TR" sz="2000" b="1" dirty="0" smtClean="0"/>
            </a:br>
            <a:r>
              <a:rPr lang="tr-TR" sz="2000" b="1" dirty="0" smtClean="0"/>
              <a:t>14.08.2016</a:t>
            </a:r>
            <a:endParaRPr lang="tr-TR" sz="2000" b="1" dirty="0"/>
          </a:p>
        </p:txBody>
      </p:sp>
      <p:pic>
        <p:nvPicPr>
          <p:cNvPr id="7" name="Picture 3" descr="C:\Users\Aliağa Ticaret Odası\Desktop\Untitled-1.png"/>
          <p:cNvPicPr>
            <a:picLocks noChangeAspect="1" noChangeArrowheads="1"/>
          </p:cNvPicPr>
          <p:nvPr/>
        </p:nvPicPr>
        <p:blipFill>
          <a:blip r:embed="rId2" cstate="print"/>
          <a:srcRect/>
          <a:stretch>
            <a:fillRect/>
          </a:stretch>
        </p:blipFill>
        <p:spPr bwMode="auto">
          <a:xfrm>
            <a:off x="0" y="0"/>
            <a:ext cx="718132" cy="720748"/>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099" y="2131102"/>
            <a:ext cx="6585801" cy="4389437"/>
          </a:xfrm>
        </p:spPr>
      </p:pic>
    </p:spTree>
    <p:extLst>
      <p:ext uri="{BB962C8B-B14F-4D97-AF65-F5344CB8AC3E}">
        <p14:creationId xmlns:p14="http://schemas.microsoft.com/office/powerpoint/2010/main" val="2352173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836712"/>
            <a:ext cx="8229600" cy="864096"/>
          </a:xfrm>
        </p:spPr>
        <p:txBody>
          <a:bodyPr>
            <a:normAutofit fontScale="90000"/>
          </a:bodyPr>
          <a:lstStyle/>
          <a:p>
            <a:pPr algn="ctr"/>
            <a:r>
              <a:rPr lang="tr-TR" sz="2400" b="1" dirty="0" smtClean="0"/>
              <a:t>ETKİLİ CV HAZIRLAMA VE MÜLAKAT TEKNİKLERİ EĞİTİMİ DÜZENLEDİK</a:t>
            </a:r>
            <a:br>
              <a:rPr lang="tr-TR" sz="2400" b="1" dirty="0" smtClean="0"/>
            </a:br>
            <a:r>
              <a:rPr lang="tr-TR" sz="2200" b="1" dirty="0" smtClean="0"/>
              <a:t>25.08.2016</a:t>
            </a:r>
            <a:endParaRPr lang="tr-TR" sz="2200" b="1"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9922" y="1935163"/>
            <a:ext cx="6584155" cy="4389437"/>
          </a:xfrm>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66441" y="72008"/>
            <a:ext cx="833674" cy="836712"/>
          </a:xfrm>
          <a:prstGeom prst="rect">
            <a:avLst/>
          </a:prstGeom>
          <a:noFill/>
          <a:ln w="9525">
            <a:noFill/>
            <a:miter lim="800000"/>
            <a:headEnd/>
            <a:tailEnd/>
          </a:ln>
        </p:spPr>
      </p:pic>
    </p:spTree>
    <p:extLst>
      <p:ext uri="{BB962C8B-B14F-4D97-AF65-F5344CB8AC3E}">
        <p14:creationId xmlns:p14="http://schemas.microsoft.com/office/powerpoint/2010/main" val="255241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8864" y="1041415"/>
            <a:ext cx="8229600" cy="924712"/>
          </a:xfrm>
        </p:spPr>
        <p:txBody>
          <a:bodyPr>
            <a:noAutofit/>
          </a:bodyPr>
          <a:lstStyle/>
          <a:p>
            <a:pPr algn="ctr"/>
            <a:r>
              <a:rPr lang="tr-TR" sz="2400" b="1" dirty="0"/>
              <a:t>‘PAZARLAMA YÖNETİMİ VE FİNANSAL BİLGİLER’ </a:t>
            </a:r>
            <a:r>
              <a:rPr lang="tr-TR" sz="2400" b="1" dirty="0" smtClean="0"/>
              <a:t>SEMİNERİ DÜZENLEDİK</a:t>
            </a:r>
            <a:br>
              <a:rPr lang="tr-TR" sz="2400" b="1" dirty="0" smtClean="0"/>
            </a:br>
            <a:r>
              <a:rPr lang="tr-TR" sz="2000" b="1" dirty="0" smtClean="0"/>
              <a:t>26.10.2016</a:t>
            </a:r>
            <a:endParaRPr lang="tr-TR" sz="2000"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83757"/>
            <a:ext cx="8229600" cy="3810957"/>
          </a:xfrm>
        </p:spPr>
      </p:pic>
      <p:pic>
        <p:nvPicPr>
          <p:cNvPr id="4" name="Picture 3" descr="C:\Users\Aliağa Ticaret Odası\Desktop\Untitled-1.png"/>
          <p:cNvPicPr>
            <a:picLocks noChangeAspect="1" noChangeArrowheads="1"/>
          </p:cNvPicPr>
          <p:nvPr/>
        </p:nvPicPr>
        <p:blipFill>
          <a:blip r:embed="rId3" cstate="print"/>
          <a:srcRect/>
          <a:stretch>
            <a:fillRect/>
          </a:stretch>
        </p:blipFill>
        <p:spPr bwMode="auto">
          <a:xfrm>
            <a:off x="66441" y="72008"/>
            <a:ext cx="833674" cy="836712"/>
          </a:xfrm>
          <a:prstGeom prst="rect">
            <a:avLst/>
          </a:prstGeom>
          <a:noFill/>
          <a:ln w="9525">
            <a:noFill/>
            <a:miter lim="800000"/>
            <a:headEnd/>
            <a:tailEnd/>
          </a:ln>
        </p:spPr>
      </p:pic>
    </p:spTree>
    <p:extLst>
      <p:ext uri="{BB962C8B-B14F-4D97-AF65-F5344CB8AC3E}">
        <p14:creationId xmlns:p14="http://schemas.microsoft.com/office/powerpoint/2010/main" val="1761276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1935163"/>
            <a:ext cx="6584155" cy="4389437"/>
          </a:xfrm>
        </p:spPr>
      </p:pic>
      <p:sp>
        <p:nvSpPr>
          <p:cNvPr id="7" name="Unvan 1"/>
          <p:cNvSpPr txBox="1">
            <a:spLocks/>
          </p:cNvSpPr>
          <p:nvPr/>
        </p:nvSpPr>
        <p:spPr>
          <a:xfrm>
            <a:off x="457199" y="1340768"/>
            <a:ext cx="8229600" cy="50405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tr-TR" sz="2000" b="1" dirty="0" smtClean="0">
                <a:solidFill>
                  <a:schemeClr val="accent1">
                    <a:lumMod val="75000"/>
                  </a:schemeClr>
                </a:solidFill>
                <a:latin typeface="+mn-lt"/>
              </a:rPr>
              <a:t>TOBB </a:t>
            </a:r>
            <a:r>
              <a:rPr lang="tr-TR" sz="2000" b="1" dirty="0">
                <a:solidFill>
                  <a:schemeClr val="accent1">
                    <a:lumMod val="75000"/>
                  </a:schemeClr>
                </a:solidFill>
                <a:latin typeface="+mn-lt"/>
              </a:rPr>
              <a:t>İŞTİRAKİ OLAN MESLEKİ YETERLİLİK VE BELGELENDİRME MERKEZİ (</a:t>
            </a:r>
            <a:r>
              <a:rPr lang="tr-TR" sz="2000" b="1" dirty="0" smtClean="0">
                <a:solidFill>
                  <a:schemeClr val="accent1">
                    <a:lumMod val="75000"/>
                  </a:schemeClr>
                </a:solidFill>
                <a:latin typeface="+mn-lt"/>
              </a:rPr>
              <a:t>MEYBEM</a:t>
            </a:r>
            <a:r>
              <a:rPr lang="tr-TR" sz="2000" b="1" dirty="0">
                <a:solidFill>
                  <a:schemeClr val="accent1">
                    <a:lumMod val="75000"/>
                  </a:schemeClr>
                </a:solidFill>
                <a:latin typeface="+mn-lt"/>
              </a:rPr>
              <a:t>) İLE </a:t>
            </a:r>
            <a:r>
              <a:rPr lang="tr-TR" sz="2000" b="1" dirty="0" smtClean="0">
                <a:solidFill>
                  <a:schemeClr val="accent1">
                    <a:lumMod val="75000"/>
                  </a:schemeClr>
                </a:solidFill>
                <a:latin typeface="+mn-lt"/>
              </a:rPr>
              <a:t>ÇELİK KAYNAKÇILARIN MESLEKİ </a:t>
            </a:r>
            <a:r>
              <a:rPr lang="tr-TR" sz="2000" b="1" dirty="0">
                <a:solidFill>
                  <a:schemeClr val="accent1">
                    <a:lumMod val="75000"/>
                  </a:schemeClr>
                </a:solidFill>
                <a:latin typeface="+mn-lt"/>
              </a:rPr>
              <a:t>YETERLİLİK SINAVLARINI </a:t>
            </a:r>
            <a:r>
              <a:rPr lang="tr-TR" sz="2000" b="1" dirty="0" smtClean="0">
                <a:solidFill>
                  <a:schemeClr val="accent1">
                    <a:lumMod val="75000"/>
                  </a:schemeClr>
                </a:solidFill>
                <a:latin typeface="+mn-lt"/>
              </a:rPr>
              <a:t>GERÇEKLEŞTİRDİK</a:t>
            </a:r>
          </a:p>
          <a:p>
            <a:pPr algn="ctr"/>
            <a:r>
              <a:rPr lang="tr-TR" sz="2000" b="1" dirty="0" smtClean="0">
                <a:solidFill>
                  <a:schemeClr val="accent1">
                    <a:lumMod val="75000"/>
                  </a:schemeClr>
                </a:solidFill>
                <a:latin typeface="+mn-lt"/>
              </a:rPr>
              <a:t>15.11.2016</a:t>
            </a:r>
            <a:endParaRPr lang="tr-TR" sz="2200" b="1" dirty="0">
              <a:solidFill>
                <a:schemeClr val="accent1">
                  <a:lumMod val="75000"/>
                </a:schemeClr>
              </a:solidFill>
              <a:latin typeface="+mn-lt"/>
            </a:endParaRPr>
          </a:p>
        </p:txBody>
      </p:sp>
    </p:spTree>
    <p:extLst>
      <p:ext uri="{BB962C8B-B14F-4D97-AF65-F5344CB8AC3E}">
        <p14:creationId xmlns:p14="http://schemas.microsoft.com/office/powerpoint/2010/main" val="1135944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518864" y="1197975"/>
            <a:ext cx="8229600" cy="504056"/>
          </a:xfrm>
        </p:spPr>
        <p:txBody>
          <a:bodyPr>
            <a:noAutofit/>
          </a:bodyPr>
          <a:lstStyle/>
          <a:p>
            <a:pPr algn="ctr"/>
            <a:r>
              <a:rPr lang="tr-TR" sz="2200" b="1" dirty="0" smtClean="0"/>
              <a:t>DIŞ TİCARET EĞİTİMİ DÜZENLEDİK</a:t>
            </a:r>
            <a:br>
              <a:rPr lang="tr-TR" sz="2200" b="1" dirty="0" smtClean="0"/>
            </a:br>
            <a:r>
              <a:rPr lang="tr-TR" sz="2200" b="1" dirty="0" smtClean="0"/>
              <a:t>08.11.2016</a:t>
            </a:r>
            <a:endParaRPr lang="tr-TR" sz="2200" b="1" dirty="0"/>
          </a:p>
        </p:txBody>
      </p:sp>
      <p:pic>
        <p:nvPicPr>
          <p:cNvPr id="6"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114194"/>
            <a:ext cx="8229600" cy="3816424"/>
          </a:xfrm>
        </p:spPr>
      </p:pic>
    </p:spTree>
    <p:extLst>
      <p:ext uri="{BB962C8B-B14F-4D97-AF65-F5344CB8AC3E}">
        <p14:creationId xmlns:p14="http://schemas.microsoft.com/office/powerpoint/2010/main" val="3860799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48882" y="996406"/>
            <a:ext cx="8229600" cy="720080"/>
          </a:xfrm>
        </p:spPr>
        <p:txBody>
          <a:bodyPr>
            <a:normAutofit fontScale="90000"/>
          </a:bodyPr>
          <a:lstStyle/>
          <a:p>
            <a:pPr algn="ctr"/>
            <a:r>
              <a:rPr lang="tr-TR" sz="2200" b="1" dirty="0" smtClean="0"/>
              <a:t>ALİAĞA TİCARET LİSESİ 10. SINIF ÖĞRENCİLERİ ODAMIZI ZİYARET ETTİ. ODAMIZDAKİ HİZMET BİRİMLERİ VE YAPILAN İŞLER HAKKINDA BİLGİ ALDILAR</a:t>
            </a:r>
            <a:r>
              <a:rPr lang="tr-TR" sz="2000" b="1" dirty="0" smtClean="0"/>
              <a:t/>
            </a:r>
            <a:br>
              <a:rPr lang="tr-TR" sz="2000" b="1" dirty="0" smtClean="0"/>
            </a:br>
            <a:r>
              <a:rPr lang="tr-TR" sz="2000" b="1" dirty="0" smtClean="0"/>
              <a:t>16.11.2016</a:t>
            </a:r>
            <a:endParaRPr lang="tr-TR" sz="2000" b="1" dirty="0"/>
          </a:p>
        </p:txBody>
      </p:sp>
      <p:pic>
        <p:nvPicPr>
          <p:cNvPr id="7" name="Picture 3" descr="C:\Users\Aliağa Ticaret Odası\Desktop\Untitled-1.png"/>
          <p:cNvPicPr>
            <a:picLocks noChangeAspect="1" noChangeArrowheads="1"/>
          </p:cNvPicPr>
          <p:nvPr/>
        </p:nvPicPr>
        <p:blipFill>
          <a:blip r:embed="rId2" cstate="print"/>
          <a:srcRect/>
          <a:stretch>
            <a:fillRect/>
          </a:stretch>
        </p:blipFill>
        <p:spPr bwMode="auto">
          <a:xfrm>
            <a:off x="0" y="0"/>
            <a:ext cx="718132" cy="720748"/>
          </a:xfrm>
          <a:prstGeom prst="rect">
            <a:avLst/>
          </a:prstGeom>
          <a:noFill/>
          <a:ln w="9525">
            <a:noFill/>
            <a:miter lim="800000"/>
            <a:headEnd/>
            <a:tailEnd/>
          </a:ln>
        </p:spPr>
      </p:pic>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1935163"/>
            <a:ext cx="6584155" cy="4389437"/>
          </a:xfrm>
        </p:spPr>
      </p:pic>
    </p:spTree>
    <p:extLst>
      <p:ext uri="{BB962C8B-B14F-4D97-AF65-F5344CB8AC3E}">
        <p14:creationId xmlns:p14="http://schemas.microsoft.com/office/powerpoint/2010/main" val="176530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704088"/>
            <a:ext cx="8229600" cy="996720"/>
          </a:xfrm>
        </p:spPr>
        <p:txBody>
          <a:bodyPr>
            <a:normAutofit fontScale="90000"/>
          </a:bodyPr>
          <a:lstStyle/>
          <a:p>
            <a:pPr algn="ctr"/>
            <a:r>
              <a:rPr lang="tr-TR" sz="2600" b="1" dirty="0" smtClean="0"/>
              <a:t>ZİRAAT BANKASI VE DENİZBANK </a:t>
            </a:r>
            <a:r>
              <a:rPr lang="tr-TR" sz="2600" b="1" dirty="0"/>
              <a:t>ALİAĞA YÖNETİCİLERİ </a:t>
            </a:r>
            <a:r>
              <a:rPr lang="tr-TR" sz="2600" b="1" dirty="0" smtClean="0"/>
              <a:t>NEFES KREDİSİ İLE İLGİLİ ODAMIZI ZİYARET ETTİ</a:t>
            </a:r>
            <a:br>
              <a:rPr lang="tr-TR" sz="2600" b="1" dirty="0" smtClean="0"/>
            </a:br>
            <a:r>
              <a:rPr lang="tr-TR" sz="2600" b="1" dirty="0" smtClean="0"/>
              <a:t>20.12.2016</a:t>
            </a:r>
            <a:endParaRPr lang="tr-TR" sz="2600"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9922" y="2063899"/>
            <a:ext cx="6584155" cy="4389437"/>
          </a:xfrm>
        </p:spPr>
      </p:pic>
      <p:pic>
        <p:nvPicPr>
          <p:cNvPr id="4" name="Picture 3" descr="C:\Users\Aliağa Ticaret Odası\Desktop\Untitled-1.png"/>
          <p:cNvPicPr>
            <a:picLocks noChangeAspect="1" noChangeArrowheads="1"/>
          </p:cNvPicPr>
          <p:nvPr/>
        </p:nvPicPr>
        <p:blipFill>
          <a:blip r:embed="rId3" cstate="print"/>
          <a:srcRect/>
          <a:stretch>
            <a:fillRect/>
          </a:stretch>
        </p:blipFill>
        <p:spPr bwMode="auto">
          <a:xfrm>
            <a:off x="37444" y="43956"/>
            <a:ext cx="718132" cy="720748"/>
          </a:xfrm>
          <a:prstGeom prst="rect">
            <a:avLst/>
          </a:prstGeom>
          <a:noFill/>
          <a:ln w="9525">
            <a:noFill/>
            <a:miter lim="800000"/>
            <a:headEnd/>
            <a:tailEnd/>
          </a:ln>
        </p:spPr>
      </p:pic>
    </p:spTree>
    <p:extLst>
      <p:ext uri="{BB962C8B-B14F-4D97-AF65-F5344CB8AC3E}">
        <p14:creationId xmlns:p14="http://schemas.microsoft.com/office/powerpoint/2010/main" val="341501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name="Slide164">
    <p:spTree>
      <p:nvGrpSpPr>
        <p:cNvPr id="1" name=""/>
        <p:cNvGrpSpPr/>
        <p:nvPr/>
      </p:nvGrpSpPr>
      <p:grpSpPr>
        <a:xfrm>
          <a:off x="0" y="0"/>
          <a:ext cx="0" cy="0"/>
          <a:chOff x="0" y="0"/>
          <a:chExt cx="0" cy="0"/>
        </a:xfrm>
      </p:grpSpPr>
      <p:sp>
        <p:nvSpPr>
          <p:cNvPr id="2" name="1 Başlık"/>
          <p:cNvSpPr txBox="1">
            <a:spLocks noGrp="1"/>
          </p:cNvSpPr>
          <p:nvPr>
            <p:ph type="ctrTitle"/>
          </p:nvPr>
        </p:nvSpPr>
        <p:spPr/>
        <p:txBody>
          <a:bodyPr anchorCtr="1"/>
          <a:lstStyle/>
          <a:p>
            <a:pPr lvl="0" algn="ctr"/>
            <a:r>
              <a:rPr lang="tr-TR" dirty="0"/>
              <a:t>ULUSLARARASI TİCARET</a:t>
            </a:r>
          </a:p>
        </p:txBody>
      </p:sp>
      <p:sp>
        <p:nvSpPr>
          <p:cNvPr id="3" name="2 Alt Başlık"/>
          <p:cNvSpPr txBox="1">
            <a:spLocks noGrp="1"/>
          </p:cNvSpPr>
          <p:nvPr>
            <p:ph type="subTitle" idx="1"/>
          </p:nvPr>
        </p:nvSpPr>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23530" y="1076473"/>
            <a:ext cx="8229600" cy="1143000"/>
          </a:xfrm>
        </p:spPr>
        <p:txBody>
          <a:bodyPr>
            <a:normAutofit fontScale="90000"/>
          </a:bodyPr>
          <a:lstStyle/>
          <a:p>
            <a:pPr algn="ctr"/>
            <a:r>
              <a:rPr lang="tr-TR" sz="2200" b="1" dirty="0" smtClean="0"/>
              <a:t>T.C. EKONOMİ BAKANLIĞI KOORDİNASYONUNDA; DEİK TARAFINDAN EGE İHRACATÇI BİRLİKLERİ İŞBİRLİĞİYLE DÜZENLENEN ‘TÜRKİYE-YUNANİSTAN İŞ FORUMU’NA KATILDIK. FORUM’DA ÜYELERİMİZ YUNAN YATIRIMCILARLA İKİLİ İŞ GÖRÜŞMELERİ YAPTI</a:t>
            </a:r>
            <a:br>
              <a:rPr lang="tr-TR" sz="2200" b="1" dirty="0" smtClean="0"/>
            </a:br>
            <a:r>
              <a:rPr lang="tr-TR" sz="2200" b="1" dirty="0" smtClean="0"/>
              <a:t>10.03.2016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59632" y="2270181"/>
            <a:ext cx="6768752" cy="4511373"/>
          </a:xfrm>
        </p:spPr>
      </p:pic>
    </p:spTree>
    <p:extLst>
      <p:ext uri="{BB962C8B-B14F-4D97-AF65-F5344CB8AC3E}">
        <p14:creationId xmlns:p14="http://schemas.microsoft.com/office/powerpoint/2010/main" val="2378052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Başlık"/>
          <p:cNvSpPr>
            <a:spLocks noGrp="1"/>
          </p:cNvSpPr>
          <p:nvPr>
            <p:ph type="title"/>
          </p:nvPr>
        </p:nvSpPr>
        <p:spPr>
          <a:xfrm>
            <a:off x="468313" y="333375"/>
            <a:ext cx="8675687" cy="1268413"/>
          </a:xfrm>
        </p:spPr>
        <p:txBody>
          <a:bodyPr rtlCol="0">
            <a:normAutofit fontScale="90000"/>
          </a:bodyPr>
          <a:lstStyle/>
          <a:p>
            <a:pPr eaLnBrk="1" fontAlgn="auto" hangingPunct="1">
              <a:spcAft>
                <a:spcPts val="0"/>
              </a:spcAft>
              <a:defRPr/>
            </a:pP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Tahoma" pitchFamily="34" charset="0"/>
              </a:rPr>
              <a:t/>
            </a:r>
            <a:br>
              <a:rPr lang="tr-TR" sz="3200" b="1" dirty="0" smtClean="0">
                <a:latin typeface="Tahoma" pitchFamily="34" charset="0"/>
              </a:rPr>
            </a:br>
            <a:r>
              <a:rPr lang="tr-TR" sz="3200" b="1" dirty="0" smtClean="0">
                <a:latin typeface="Arial" pitchFamily="34" charset="0"/>
                <a:cs typeface="Arial" pitchFamily="34" charset="0"/>
              </a:rPr>
              <a:t>2016 YILI HİZMET TİPLERİ VE RAKAMLARI</a:t>
            </a:r>
            <a:br>
              <a:rPr lang="tr-TR" sz="3200" b="1" dirty="0" smtClean="0">
                <a:latin typeface="Arial" pitchFamily="34" charset="0"/>
                <a:cs typeface="Arial" pitchFamily="34" charset="0"/>
              </a:rPr>
            </a:br>
            <a:r>
              <a:rPr lang="tr-TR" sz="3200" b="1" u="sng" dirty="0" smtClean="0">
                <a:latin typeface="Arial" pitchFamily="34" charset="0"/>
                <a:cs typeface="Arial" pitchFamily="34" charset="0"/>
              </a:rPr>
              <a:t>KOOPERATİF</a:t>
            </a:r>
            <a:endParaRPr lang="tr-TR" sz="3200" u="sng" dirty="0" smtClean="0">
              <a:latin typeface="Arial" pitchFamily="34" charset="0"/>
              <a:cs typeface="Arial" pitchFamily="34" charset="0"/>
            </a:endParaRPr>
          </a:p>
        </p:txBody>
      </p:sp>
      <p:sp>
        <p:nvSpPr>
          <p:cNvPr id="3" name="2 İçerik Yer Tutucusu"/>
          <p:cNvSpPr>
            <a:spLocks noGrp="1"/>
          </p:cNvSpPr>
          <p:nvPr>
            <p:ph idx="1"/>
          </p:nvPr>
        </p:nvSpPr>
        <p:spPr>
          <a:xfrm>
            <a:off x="0" y="1600200"/>
            <a:ext cx="9144000" cy="5257800"/>
          </a:xfrm>
        </p:spPr>
        <p:txBody>
          <a:bodyPr rtlCol="0">
            <a:normAutofit fontScale="92500" lnSpcReduction="20000"/>
          </a:bodyPr>
          <a:lstStyle/>
          <a:p>
            <a:pPr marL="274320" indent="-274320" eaLnBrk="1" fontAlgn="auto" hangingPunct="1">
              <a:spcAft>
                <a:spcPts val="0"/>
              </a:spcAft>
              <a:buClr>
                <a:schemeClr val="accent3"/>
              </a:buClr>
              <a:buFont typeface="Arial" charset="0"/>
              <a:buNone/>
              <a:defRPr/>
            </a:pPr>
            <a:endParaRPr lang="tr-TR" sz="2400" dirty="0" smtClean="0"/>
          </a:p>
          <a:p>
            <a:pPr marL="514350" indent="-514350" eaLnBrk="1" fontAlgn="auto" hangingPunct="1">
              <a:spcAft>
                <a:spcPts val="0"/>
              </a:spcAft>
              <a:buClr>
                <a:schemeClr val="accent3"/>
              </a:buClr>
              <a:buFont typeface="Arial" charset="0"/>
              <a:buNone/>
              <a:defRPr/>
            </a:pPr>
            <a:r>
              <a:rPr lang="tr-TR" sz="2400" b="1" dirty="0" smtClean="0"/>
              <a:t>	</a:t>
            </a:r>
            <a:endParaRPr lang="tr-TR" sz="2400" b="1" dirty="0" smtClean="0">
              <a:latin typeface="Arial" pitchFamily="34" charset="0"/>
              <a:cs typeface="Arial" pitchFamily="34" charset="0"/>
            </a:endParaRPr>
          </a:p>
          <a:p>
            <a:pPr marL="514350" indent="-51435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3. Kooperatif (Kuruluş) 				 	 :   6 adet</a:t>
            </a:r>
          </a:p>
          <a:p>
            <a:pPr marL="514350" indent="-51435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4. Kooperatif (Terkin) 					 :  3 adet</a:t>
            </a:r>
          </a:p>
          <a:p>
            <a:pPr marL="514350" indent="-51435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5. Kooperatif (Tasfiye) 				  	 :   2 adet</a:t>
            </a:r>
          </a:p>
          <a:p>
            <a:pPr marL="514350" indent="-51435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4 Kooperatif (Değişiklik/adres-yönetim kurulu)   	 : 33</a:t>
            </a:r>
          </a:p>
          <a:p>
            <a:pPr marL="514350" indent="-514350" eaLnBrk="1" fontAlgn="auto" hangingPunct="1">
              <a:lnSpc>
                <a:spcPct val="150000"/>
              </a:lnSpc>
              <a:spcBef>
                <a:spcPts val="600"/>
              </a:spcBef>
              <a:spcAft>
                <a:spcPts val="0"/>
              </a:spcAft>
              <a:buClr>
                <a:schemeClr val="accent3"/>
              </a:buClr>
              <a:buFont typeface="Arial" charset="0"/>
              <a:buNone/>
              <a:defRPr/>
            </a:pPr>
            <a:endParaRPr lang="tr-TR" sz="2400" b="1" dirty="0" smtClean="0">
              <a:latin typeface="Arial" pitchFamily="34" charset="0"/>
              <a:cs typeface="Arial" pitchFamily="34" charset="0"/>
            </a:endParaRPr>
          </a:p>
          <a:p>
            <a:pPr marL="514350" indent="-51435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a:t>
            </a:r>
            <a:r>
              <a:rPr lang="tr-TR" sz="2400" b="1" dirty="0" smtClean="0">
                <a:solidFill>
                  <a:srgbClr val="FF0000"/>
                </a:solidFill>
                <a:latin typeface="Arial" pitchFamily="34" charset="0"/>
                <a:cs typeface="Arial" pitchFamily="34" charset="0"/>
              </a:rPr>
              <a:t>*KOOPERATİF İŞLEM SAYISI: 44</a:t>
            </a:r>
          </a:p>
          <a:p>
            <a:pPr marL="514350" indent="-514350" eaLnBrk="1" fontAlgn="auto" hangingPunct="1">
              <a:lnSpc>
                <a:spcPct val="150000"/>
              </a:lnSpc>
              <a:spcBef>
                <a:spcPts val="600"/>
              </a:spcBef>
              <a:spcAft>
                <a:spcPts val="0"/>
              </a:spcAft>
              <a:buClr>
                <a:schemeClr val="accent3"/>
              </a:buClr>
              <a:buFont typeface="Arial" charset="0"/>
              <a:buNone/>
              <a:defRPr/>
            </a:pPr>
            <a:r>
              <a:rPr lang="tr-TR" sz="2400" b="1" dirty="0" smtClean="0">
                <a:latin typeface="Arial" pitchFamily="34" charset="0"/>
                <a:cs typeface="Arial" pitchFamily="34" charset="0"/>
              </a:rPr>
              <a:t>	</a:t>
            </a:r>
          </a:p>
          <a:p>
            <a:pPr marL="514350" indent="-514350" eaLnBrk="1" fontAlgn="auto" hangingPunct="1">
              <a:lnSpc>
                <a:spcPct val="150000"/>
              </a:lnSpc>
              <a:spcBef>
                <a:spcPts val="600"/>
              </a:spcBef>
              <a:spcAft>
                <a:spcPts val="0"/>
              </a:spcAft>
              <a:buClr>
                <a:schemeClr val="accent3"/>
              </a:buClr>
              <a:buFont typeface="Arial" charset="0"/>
              <a:buNone/>
              <a:defRPr/>
            </a:pPr>
            <a:endParaRPr lang="tr-TR" sz="2400" b="1" dirty="0" smtClean="0"/>
          </a:p>
          <a:p>
            <a:pPr marL="514350" indent="-514350" algn="ctr" eaLnBrk="1" fontAlgn="auto" hangingPunct="1">
              <a:spcAft>
                <a:spcPts val="0"/>
              </a:spcAft>
              <a:buClr>
                <a:schemeClr val="accent3"/>
              </a:buClr>
              <a:buFont typeface="Arial" charset="0"/>
              <a:buNone/>
              <a:defRPr/>
            </a:pPr>
            <a:r>
              <a:rPr lang="tr-TR" sz="2400" b="1" dirty="0" smtClean="0">
                <a:solidFill>
                  <a:schemeClr val="accent1">
                    <a:lumMod val="75000"/>
                  </a:schemeClr>
                </a:solidFill>
              </a:rPr>
              <a:t>	</a:t>
            </a:r>
            <a:endParaRPr lang="tr-TR" sz="2800" b="1" u="sng" dirty="0" smtClean="0">
              <a:solidFill>
                <a:srgbClr val="FF0000"/>
              </a:solidFill>
              <a:latin typeface="Arial" pitchFamily="34" charset="0"/>
              <a:cs typeface="Arial" pitchFamily="34" charset="0"/>
            </a:endParaRPr>
          </a:p>
          <a:p>
            <a:pPr marL="514350" indent="-514350" eaLnBrk="1" fontAlgn="auto" hangingPunct="1">
              <a:spcAft>
                <a:spcPts val="0"/>
              </a:spcAft>
              <a:buClr>
                <a:schemeClr val="accent3"/>
              </a:buClr>
              <a:buFont typeface="Arial" charset="0"/>
              <a:buNone/>
              <a:defRPr/>
            </a:pPr>
            <a:endParaRPr lang="tr-TR" dirty="0"/>
          </a:p>
        </p:txBody>
      </p:sp>
    </p:spTree>
    <p:extLst>
      <p:ext uri="{BB962C8B-B14F-4D97-AF65-F5344CB8AC3E}">
        <p14:creationId xmlns:p14="http://schemas.microsoft.com/office/powerpoint/2010/main" val="3951103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6531" y="984004"/>
            <a:ext cx="8229600" cy="996720"/>
          </a:xfrm>
        </p:spPr>
        <p:txBody>
          <a:bodyPr>
            <a:normAutofit fontScale="90000"/>
          </a:bodyPr>
          <a:lstStyle/>
          <a:p>
            <a:pPr algn="ctr"/>
            <a:r>
              <a:rPr lang="tr-TR" sz="2200" b="1" dirty="0" smtClean="0"/>
              <a:t>ÜYELERİMİZİ İSTANBUL’DA DÜZENLENEN “WİN EURASİA ENDÜSTRİYEL OTOMASYON FUARI”NA GÖTÜRDÜK. FUARA KATILAN ÜYELERİMİZ GELİŞEN TEKNOLOJİYİ YAKINDAN GÖRME İMKANI BULDULAR</a:t>
            </a:r>
            <a:br>
              <a:rPr lang="tr-TR" sz="2200" b="1" dirty="0" smtClean="0"/>
            </a:br>
            <a:r>
              <a:rPr lang="tr-TR" sz="2200" b="1" dirty="0" smtClean="0"/>
              <a:t>17.03.2016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2050" name="Picture 2" descr="http://www.alto.org.tr/media/k2/items/cache/3fdce261fec9e02d13c63ef93539619a_X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45709" y="2113192"/>
            <a:ext cx="5852582"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5458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sp>
        <p:nvSpPr>
          <p:cNvPr id="6" name="1 Başlık"/>
          <p:cNvSpPr txBox="1">
            <a:spLocks/>
          </p:cNvSpPr>
          <p:nvPr/>
        </p:nvSpPr>
        <p:spPr>
          <a:xfrm>
            <a:off x="518864" y="1023128"/>
            <a:ext cx="8229600" cy="1143000"/>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tr-TR" sz="2200" b="1" dirty="0" smtClean="0">
                <a:solidFill>
                  <a:schemeClr val="accent1">
                    <a:lumMod val="75000"/>
                  </a:schemeClr>
                </a:solidFill>
                <a:latin typeface="+mn-lt"/>
              </a:rPr>
              <a:t>ALİAĞA TİCARET ODASI ve MENEMEN TİCARET ODASI OLARAK KOSGEB YURTDIŞI İŞ GEZİSİ DESTEĞİ KAPSAMINDA BOSNA HERSEK’E TİCARİ İŞ GEZİSİ DÜZENLEDİK</a:t>
            </a:r>
          </a:p>
          <a:p>
            <a:pPr algn="ctr"/>
            <a:r>
              <a:rPr lang="tr-TR" sz="2200" b="1" dirty="0" smtClean="0">
                <a:solidFill>
                  <a:schemeClr val="accent1">
                    <a:lumMod val="75000"/>
                  </a:schemeClr>
                </a:solidFill>
                <a:latin typeface="+mn-lt"/>
              </a:rPr>
              <a:t>12.04.2016</a:t>
            </a:r>
            <a:endParaRPr lang="tr-TR" sz="2200" b="1" dirty="0">
              <a:solidFill>
                <a:schemeClr val="accent1">
                  <a:lumMod val="75000"/>
                </a:schemeClr>
              </a:solidFill>
              <a:latin typeface="+mn-lt"/>
            </a:endParaRPr>
          </a:p>
        </p:txBody>
      </p:sp>
      <p:pic>
        <p:nvPicPr>
          <p:cNvPr id="3" name="İçerik Yer Tutucusu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3236" y="2220754"/>
            <a:ext cx="8217528" cy="4387850"/>
          </a:xfrm>
        </p:spPr>
      </p:pic>
    </p:spTree>
    <p:extLst>
      <p:ext uri="{BB962C8B-B14F-4D97-AF65-F5344CB8AC3E}">
        <p14:creationId xmlns:p14="http://schemas.microsoft.com/office/powerpoint/2010/main" val="15484267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sp>
        <p:nvSpPr>
          <p:cNvPr id="6" name="1 Başlık"/>
          <p:cNvSpPr>
            <a:spLocks noGrp="1"/>
          </p:cNvSpPr>
          <p:nvPr>
            <p:ph type="title"/>
          </p:nvPr>
        </p:nvSpPr>
        <p:spPr>
          <a:xfrm>
            <a:off x="518864" y="764704"/>
            <a:ext cx="8229600" cy="1143000"/>
          </a:xfrm>
        </p:spPr>
        <p:txBody>
          <a:bodyPr>
            <a:noAutofit/>
          </a:bodyPr>
          <a:lstStyle/>
          <a:p>
            <a:pPr algn="ctr"/>
            <a:r>
              <a:rPr lang="tr-TR" sz="2300" b="1" dirty="0" smtClean="0"/>
              <a:t>BOSNA HERSEK ZİYARETİMİZ KAPSAMINDA 19. MOSTAR EKONOMİ FUARINA KATILDIK</a:t>
            </a:r>
            <a:br>
              <a:rPr lang="tr-TR" sz="2300" b="1" dirty="0" smtClean="0"/>
            </a:br>
            <a:r>
              <a:rPr lang="tr-TR" sz="2300" b="1" dirty="0" smtClean="0"/>
              <a:t>13.04.2016</a:t>
            </a:r>
            <a:endParaRPr lang="tr-TR" sz="2300" b="1" dirty="0"/>
          </a:p>
        </p:txBody>
      </p:sp>
      <p:pic>
        <p:nvPicPr>
          <p:cNvPr id="3" name="İçerik Yer Tutucusu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45709" y="2207915"/>
            <a:ext cx="5852582" cy="4389437"/>
          </a:xfrm>
        </p:spPr>
      </p:pic>
    </p:spTree>
    <p:extLst>
      <p:ext uri="{BB962C8B-B14F-4D97-AF65-F5344CB8AC3E}">
        <p14:creationId xmlns:p14="http://schemas.microsoft.com/office/powerpoint/2010/main" val="11631226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845840"/>
            <a:ext cx="8229600" cy="1143000"/>
          </a:xfrm>
        </p:spPr>
        <p:txBody>
          <a:bodyPr>
            <a:noAutofit/>
          </a:bodyPr>
          <a:lstStyle/>
          <a:p>
            <a:pPr algn="ctr"/>
            <a:r>
              <a:rPr lang="tr-TR" sz="2200" b="1" dirty="0" smtClean="0"/>
              <a:t>İZKA YATIRIM DESTEK OFİSİ ve İZMİR’DE FAALİYET GÖSTEREN ÜLKE OFİSLERİ YETKİLİLERİNE ALİAĞA’YI ve ALİAĞA EKONOMİSİNİ ANLATTIK</a:t>
            </a:r>
            <a:r>
              <a:rPr lang="tr-TR" sz="2300" b="1" dirty="0" smtClean="0"/>
              <a:t/>
            </a:r>
            <a:br>
              <a:rPr lang="tr-TR" sz="2300" b="1" dirty="0" smtClean="0"/>
            </a:br>
            <a:r>
              <a:rPr lang="tr-TR" sz="2000" b="1" dirty="0" smtClean="0"/>
              <a:t>19.04.2016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099" y="2135907"/>
            <a:ext cx="6585801" cy="4389437"/>
          </a:xfrm>
        </p:spPr>
      </p:pic>
    </p:spTree>
    <p:extLst>
      <p:ext uri="{BB962C8B-B14F-4D97-AF65-F5344CB8AC3E}">
        <p14:creationId xmlns:p14="http://schemas.microsoft.com/office/powerpoint/2010/main" val="15152150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83278" y="1169775"/>
            <a:ext cx="8229600" cy="1143000"/>
          </a:xfrm>
        </p:spPr>
        <p:txBody>
          <a:bodyPr>
            <a:normAutofit fontScale="90000"/>
          </a:bodyPr>
          <a:lstStyle/>
          <a:p>
            <a:pPr algn="ctr"/>
            <a:r>
              <a:rPr lang="tr-TR" sz="2400" b="1" dirty="0" smtClean="0"/>
              <a:t>İLÇEMİZİN BİR DİĞER KARDEŞ ŞEHRİ OLAN MAKEDONYA’NIN RADOVİŞ HEYETİNİ ODAMIZDA AĞIRLADIK, KENDİLERİNE ALİAĞA SANAYİSİNİ YERİNDE GÖSTEREREK BİLGİLENDİRDİK</a:t>
            </a:r>
            <a:r>
              <a:rPr lang="tr-TR" sz="2200" b="1" dirty="0" smtClean="0"/>
              <a:t/>
            </a:r>
            <a:br>
              <a:rPr lang="tr-TR" sz="2200" b="1" dirty="0" smtClean="0"/>
            </a:br>
            <a:r>
              <a:rPr lang="tr-TR" sz="2200" b="1" dirty="0" smtClean="0"/>
              <a:t>22.04.2016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5576" y="2855167"/>
            <a:ext cx="7817934" cy="3238129"/>
          </a:xfrm>
        </p:spPr>
      </p:pic>
    </p:spTree>
    <p:extLst>
      <p:ext uri="{BB962C8B-B14F-4D97-AF65-F5344CB8AC3E}">
        <p14:creationId xmlns:p14="http://schemas.microsoft.com/office/powerpoint/2010/main" val="52334774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aşlık"/>
          <p:cNvSpPr>
            <a:spLocks noGrp="1"/>
          </p:cNvSpPr>
          <p:nvPr>
            <p:ph type="title"/>
          </p:nvPr>
        </p:nvSpPr>
        <p:spPr>
          <a:xfrm>
            <a:off x="683568" y="836712"/>
            <a:ext cx="8229600" cy="926976"/>
          </a:xfrm>
        </p:spPr>
        <p:txBody>
          <a:bodyPr>
            <a:normAutofit fontScale="90000"/>
          </a:bodyPr>
          <a:lstStyle/>
          <a:p>
            <a:pPr algn="ctr"/>
            <a:r>
              <a:rPr lang="tr-TR" sz="2400" b="1" dirty="0" smtClean="0"/>
              <a:t>ÇİN İŞ ADAMLARI DERNEK BAŞKANI SONG ZIBIN, ALİAĞA’DA DÜŞÜNDÜKLERİ YATIRIM İÇİN ODAMIZA BİLGİ ALMAYA GELDİ</a:t>
            </a:r>
            <a:br>
              <a:rPr lang="tr-TR" sz="2400" b="1" dirty="0" smtClean="0"/>
            </a:br>
            <a:r>
              <a:rPr lang="tr-TR" sz="2200" b="1" dirty="0" smtClean="0"/>
              <a:t>28.04.2016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1935163"/>
            <a:ext cx="6584155" cy="4389437"/>
          </a:xfrm>
        </p:spPr>
      </p:pic>
    </p:spTree>
    <p:extLst>
      <p:ext uri="{BB962C8B-B14F-4D97-AF65-F5344CB8AC3E}">
        <p14:creationId xmlns:p14="http://schemas.microsoft.com/office/powerpoint/2010/main" val="9227094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845840"/>
            <a:ext cx="8229600" cy="1143000"/>
          </a:xfrm>
        </p:spPr>
        <p:txBody>
          <a:bodyPr>
            <a:normAutofit fontScale="90000"/>
          </a:bodyPr>
          <a:lstStyle/>
          <a:p>
            <a:pPr algn="ctr"/>
            <a:r>
              <a:rPr lang="tr-TR" sz="2800" b="1" dirty="0"/>
              <a:t>EGE BÖLGESİ VE İRAN İŞBİRLİĞİ DERNEĞİ BAŞKANI HOSSEİN </a:t>
            </a:r>
            <a:r>
              <a:rPr lang="tr-TR" sz="2800" b="1" dirty="0" smtClean="0"/>
              <a:t>ARIAN ODAMIZI ZİYARET ETTİ</a:t>
            </a:r>
            <a:br>
              <a:rPr lang="tr-TR" sz="2800" b="1" dirty="0" smtClean="0"/>
            </a:br>
            <a:r>
              <a:rPr lang="tr-TR" sz="2200" b="1" dirty="0" smtClean="0"/>
              <a:t>27.05.2016</a:t>
            </a:r>
            <a:endParaRPr lang="tr-TR" sz="2200" b="1"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9922" y="2135907"/>
            <a:ext cx="6584155" cy="4389437"/>
          </a:xfrm>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35496" y="0"/>
            <a:ext cx="905421" cy="908720"/>
          </a:xfrm>
          <a:prstGeom prst="rect">
            <a:avLst/>
          </a:prstGeom>
          <a:noFill/>
          <a:ln w="9525">
            <a:noFill/>
            <a:miter lim="800000"/>
            <a:headEnd/>
            <a:tailEnd/>
          </a:ln>
        </p:spPr>
      </p:pic>
    </p:spTree>
    <p:extLst>
      <p:ext uri="{BB962C8B-B14F-4D97-AF65-F5344CB8AC3E}">
        <p14:creationId xmlns:p14="http://schemas.microsoft.com/office/powerpoint/2010/main" val="372477010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b="1" dirty="0" smtClean="0"/>
              <a:t>     10.Logitrans Lojistik ve Transport Fuarı</a:t>
            </a:r>
            <a:endParaRPr lang="tr-TR" b="1" dirty="0"/>
          </a:p>
        </p:txBody>
      </p:sp>
      <p:sp>
        <p:nvSpPr>
          <p:cNvPr id="3" name="2 İçerik Yer Tutucusu"/>
          <p:cNvSpPr>
            <a:spLocks noGrp="1"/>
          </p:cNvSpPr>
          <p:nvPr>
            <p:ph idx="1"/>
          </p:nvPr>
        </p:nvSpPr>
        <p:spPr/>
        <p:txBody>
          <a:bodyPr/>
          <a:lstStyle/>
          <a:p>
            <a:pPr algn="just">
              <a:buNone/>
            </a:pPr>
            <a:r>
              <a:rPr lang="tr-TR" dirty="0" smtClean="0">
                <a:latin typeface="+mj-lt"/>
              </a:rPr>
              <a:t>    Üyelerimizden gelen talepler doğrultusunda fuara bu yıl 6.kez Aliağa Pavilyonu ile katıldık. Egegübre, nemport, batıliman firmalarının katıldığı fuarın son gününde aliağa nın tanıtımını yaptığımız bir etkinlik düzenledik. Ulaştırma Denizcilik ve Haberleşme Bakanlığı’ndan yetkililerin de katıldığı Aliağa paneli adlı etkinliğimiz fuardaki yoğun ilgi gördü.  </a:t>
            </a:r>
            <a:endParaRPr lang="tr-TR" dirty="0">
              <a:latin typeface="+mj-lt"/>
            </a:endParaRPr>
          </a:p>
        </p:txBody>
      </p:sp>
      <p:pic>
        <p:nvPicPr>
          <p:cNvPr id="4" name="Picture 3" descr="C:\Users\Aliağa Ticaret Odası\Desktop\Untitled-1.png"/>
          <p:cNvPicPr>
            <a:picLocks noChangeAspect="1" noChangeArrowheads="1"/>
          </p:cNvPicPr>
          <p:nvPr/>
        </p:nvPicPr>
        <p:blipFill>
          <a:blip r:embed="rId2"/>
          <a:srcRect/>
          <a:stretch>
            <a:fillRect/>
          </a:stretch>
        </p:blipFill>
        <p:spPr bwMode="auto">
          <a:xfrm>
            <a:off x="250825" y="115888"/>
            <a:ext cx="952500" cy="955675"/>
          </a:xfrm>
          <a:prstGeom prst="rect">
            <a:avLst/>
          </a:prstGeom>
          <a:noFill/>
          <a:ln w="9525">
            <a:noFill/>
            <a:miter lim="800000"/>
            <a:headEnd/>
            <a:tailEnd/>
          </a:ln>
        </p:spPr>
      </p:pic>
    </p:spTree>
    <p:extLst>
      <p:ext uri="{BB962C8B-B14F-4D97-AF65-F5344CB8AC3E}">
        <p14:creationId xmlns:p14="http://schemas.microsoft.com/office/powerpoint/2010/main" val="1689604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b="1" dirty="0" smtClean="0"/>
              <a:t>       10.Logitrans Lojistik ve Transport Fuarı görselleri</a:t>
            </a:r>
            <a:endParaRPr lang="tr-TR" dirty="0"/>
          </a:p>
        </p:txBody>
      </p:sp>
      <p:pic>
        <p:nvPicPr>
          <p:cNvPr id="4" name="Picture 3" descr="C:\Users\Aliağa Ticaret Odası\Desktop\Untitled-1.png"/>
          <p:cNvPicPr>
            <a:picLocks noChangeAspect="1" noChangeArrowheads="1"/>
          </p:cNvPicPr>
          <p:nvPr/>
        </p:nvPicPr>
        <p:blipFill>
          <a:blip r:embed="rId2"/>
          <a:srcRect/>
          <a:stretch>
            <a:fillRect/>
          </a:stretch>
        </p:blipFill>
        <p:spPr bwMode="auto">
          <a:xfrm>
            <a:off x="250825" y="115888"/>
            <a:ext cx="952500" cy="955675"/>
          </a:xfrm>
          <a:prstGeom prst="rect">
            <a:avLst/>
          </a:prstGeom>
          <a:noFill/>
          <a:ln w="9525">
            <a:noFill/>
            <a:miter lim="800000"/>
            <a:headEnd/>
            <a:tailEnd/>
          </a:ln>
        </p:spPr>
      </p:pic>
      <p:pic>
        <p:nvPicPr>
          <p:cNvPr id="5122" name="Picture 2" descr="C:\Users\Hp\Desktop\08.12.2016 Fotoğraflar\Logitrans 2016.JPG"/>
          <p:cNvPicPr>
            <a:picLocks noChangeAspect="1" noChangeArrowheads="1"/>
          </p:cNvPicPr>
          <p:nvPr/>
        </p:nvPicPr>
        <p:blipFill>
          <a:blip r:embed="rId3" cstate="print"/>
          <a:srcRect/>
          <a:stretch>
            <a:fillRect/>
          </a:stretch>
        </p:blipFill>
        <p:spPr bwMode="auto">
          <a:xfrm>
            <a:off x="2786050" y="4214818"/>
            <a:ext cx="3357522" cy="2238348"/>
          </a:xfrm>
          <a:prstGeom prst="rect">
            <a:avLst/>
          </a:prstGeom>
          <a:noFill/>
        </p:spPr>
      </p:pic>
      <p:pic>
        <p:nvPicPr>
          <p:cNvPr id="5123" name="Picture 3" descr="C:\Users\Hp\Desktop\08.12.2016 Fotoğraflar\Logitrans_2016.JPG"/>
          <p:cNvPicPr>
            <a:picLocks noChangeAspect="1" noChangeArrowheads="1"/>
          </p:cNvPicPr>
          <p:nvPr/>
        </p:nvPicPr>
        <p:blipFill>
          <a:blip r:embed="rId4" cstate="print"/>
          <a:srcRect/>
          <a:stretch>
            <a:fillRect/>
          </a:stretch>
        </p:blipFill>
        <p:spPr bwMode="auto">
          <a:xfrm>
            <a:off x="5000628" y="2000240"/>
            <a:ext cx="2714646" cy="1809764"/>
          </a:xfrm>
          <a:prstGeom prst="rect">
            <a:avLst/>
          </a:prstGeom>
          <a:noFill/>
        </p:spPr>
      </p:pic>
      <p:pic>
        <p:nvPicPr>
          <p:cNvPr id="5124" name="Picture 4" descr="C:\Users\Hp\Desktop\08.12.2016 Fotoğraflar\Logitrans-2016.JPG"/>
          <p:cNvPicPr>
            <a:picLocks noChangeAspect="1" noChangeArrowheads="1"/>
          </p:cNvPicPr>
          <p:nvPr/>
        </p:nvPicPr>
        <p:blipFill>
          <a:blip r:embed="rId5" cstate="print"/>
          <a:srcRect/>
          <a:stretch>
            <a:fillRect/>
          </a:stretch>
        </p:blipFill>
        <p:spPr bwMode="auto">
          <a:xfrm>
            <a:off x="1357290" y="2000240"/>
            <a:ext cx="2714580" cy="1809720"/>
          </a:xfrm>
          <a:prstGeom prst="rect">
            <a:avLst/>
          </a:prstGeom>
          <a:noFill/>
        </p:spPr>
      </p:pic>
    </p:spTree>
    <p:extLst>
      <p:ext uri="{BB962C8B-B14F-4D97-AF65-F5344CB8AC3E}">
        <p14:creationId xmlns:p14="http://schemas.microsoft.com/office/powerpoint/2010/main" val="3595213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name="Slide179">
    <p:spTree>
      <p:nvGrpSpPr>
        <p:cNvPr id="1" name=""/>
        <p:cNvGrpSpPr/>
        <p:nvPr/>
      </p:nvGrpSpPr>
      <p:grpSpPr>
        <a:xfrm>
          <a:off x="0" y="0"/>
          <a:ext cx="0" cy="0"/>
          <a:chOff x="0" y="0"/>
          <a:chExt cx="0" cy="0"/>
        </a:xfrm>
      </p:grpSpPr>
      <p:sp>
        <p:nvSpPr>
          <p:cNvPr id="2" name="2 Alt Başlık"/>
          <p:cNvSpPr txBox="1">
            <a:spLocks noGrp="1"/>
          </p:cNvSpPr>
          <p:nvPr>
            <p:ph type="subTitle" idx="1"/>
          </p:nvPr>
        </p:nvSpPr>
        <p:spPr>
          <a:xfrm>
            <a:off x="611559" y="3645026"/>
            <a:ext cx="7854952" cy="1152125"/>
          </a:xfrm>
        </p:spPr>
        <p:txBody>
          <a:bodyPr anchorCtr="1"/>
          <a:lstStyle/>
          <a:p>
            <a:pPr marR="0" lvl="0" algn="ctr">
              <a:spcBef>
                <a:spcPts val="1000"/>
              </a:spcBef>
            </a:pPr>
            <a:r>
              <a:rPr lang="tr-TR" sz="4000" b="1">
                <a:latin typeface="Ebrima" pitchFamily="2"/>
                <a:ea typeface="Ebrima" pitchFamily="2"/>
                <a:cs typeface="Ebrima" pitchFamily="2"/>
              </a:rPr>
              <a:t>TEŞEKKÜR EDERİZ</a:t>
            </a:r>
          </a:p>
        </p:txBody>
      </p:sp>
      <p:pic>
        <p:nvPicPr>
          <p:cNvPr id="3" name="Picture 3" descr="C:\Users\Aliağa Ticaret Odası\Desktop\Untitled-1.png">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635892" y="980730"/>
            <a:ext cx="1584179" cy="1589949"/>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Başlık"/>
          <p:cNvSpPr>
            <a:spLocks noGrp="1"/>
          </p:cNvSpPr>
          <p:nvPr>
            <p:ph type="title"/>
          </p:nvPr>
        </p:nvSpPr>
        <p:spPr>
          <a:xfrm>
            <a:off x="457200" y="704850"/>
            <a:ext cx="8229600" cy="1143000"/>
          </a:xfrm>
        </p:spPr>
        <p:txBody>
          <a:bodyPr>
            <a:normAutofit fontScale="90000"/>
          </a:bodyPr>
          <a:lstStyle/>
          <a:p>
            <a:pPr eaLnBrk="1" fontAlgn="auto" hangingPunct="1">
              <a:spcAft>
                <a:spcPts val="0"/>
              </a:spcAft>
              <a:defRPr/>
            </a:pPr>
            <a:r>
              <a:rPr lang="tr-TR" b="1" dirty="0" smtClean="0"/>
              <a:t>2012-2013-2014-2015 -2016 YILLARI KARŞILAŞTIRMA</a:t>
            </a:r>
          </a:p>
        </p:txBody>
      </p:sp>
      <p:graphicFrame>
        <p:nvGraphicFramePr>
          <p:cNvPr id="5" name="4 İçerik Yer Tutucusu"/>
          <p:cNvGraphicFramePr>
            <a:graphicFrameLocks noGrp="1"/>
          </p:cNvGraphicFramePr>
          <p:nvPr>
            <p:ph sz="half" idx="1"/>
          </p:nvPr>
        </p:nvGraphicFramePr>
        <p:xfrm>
          <a:off x="179388" y="1809750"/>
          <a:ext cx="8785225" cy="4522787"/>
        </p:xfrm>
        <a:graphic>
          <a:graphicData uri="http://schemas.openxmlformats.org/drawingml/2006/table">
            <a:tbl>
              <a:tblPr/>
              <a:tblGrid>
                <a:gridCol w="1378172">
                  <a:extLst>
                    <a:ext uri="{9D8B030D-6E8A-4147-A177-3AD203B41FA5}">
                      <a16:colId xmlns:a16="http://schemas.microsoft.com/office/drawing/2014/main" val="20000"/>
                    </a:ext>
                  </a:extLst>
                </a:gridCol>
                <a:gridCol w="1083757">
                  <a:extLst>
                    <a:ext uri="{9D8B030D-6E8A-4147-A177-3AD203B41FA5}">
                      <a16:colId xmlns:a16="http://schemas.microsoft.com/office/drawing/2014/main" val="20001"/>
                    </a:ext>
                  </a:extLst>
                </a:gridCol>
                <a:gridCol w="1227944">
                  <a:extLst>
                    <a:ext uri="{9D8B030D-6E8A-4147-A177-3AD203B41FA5}">
                      <a16:colId xmlns:a16="http://schemas.microsoft.com/office/drawing/2014/main" val="20002"/>
                    </a:ext>
                  </a:extLst>
                </a:gridCol>
                <a:gridCol w="1227944">
                  <a:extLst>
                    <a:ext uri="{9D8B030D-6E8A-4147-A177-3AD203B41FA5}">
                      <a16:colId xmlns:a16="http://schemas.microsoft.com/office/drawing/2014/main" val="20003"/>
                    </a:ext>
                  </a:extLst>
                </a:gridCol>
                <a:gridCol w="1227944">
                  <a:extLst>
                    <a:ext uri="{9D8B030D-6E8A-4147-A177-3AD203B41FA5}">
                      <a16:colId xmlns:a16="http://schemas.microsoft.com/office/drawing/2014/main" val="20004"/>
                    </a:ext>
                  </a:extLst>
                </a:gridCol>
                <a:gridCol w="1319732">
                  <a:extLst>
                    <a:ext uri="{9D8B030D-6E8A-4147-A177-3AD203B41FA5}">
                      <a16:colId xmlns:a16="http://schemas.microsoft.com/office/drawing/2014/main" val="20005"/>
                    </a:ext>
                  </a:extLst>
                </a:gridCol>
                <a:gridCol w="1319732">
                  <a:extLst>
                    <a:ext uri="{9D8B030D-6E8A-4147-A177-3AD203B41FA5}">
                      <a16:colId xmlns:a16="http://schemas.microsoft.com/office/drawing/2014/main" val="20006"/>
                    </a:ext>
                  </a:extLst>
                </a:gridCol>
              </a:tblGrid>
              <a:tr h="4377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tx1"/>
                          </a:solidFill>
                          <a:effectLst/>
                          <a:latin typeface="Arial Black" pitchFamily="34" charset="0"/>
                          <a:cs typeface="Times New Roman" pitchFamily="18" charset="0"/>
                        </a:rPr>
                        <a:t>NEV’İ</a:t>
                      </a:r>
                      <a:endParaRPr kumimoji="0" lang="tr-TR" sz="1600" b="0" i="0" u="none" strike="noStrike" cap="none" normalizeH="0" baseline="0" dirty="0" smtClean="0">
                        <a:ln>
                          <a:noFill/>
                        </a:ln>
                        <a:solidFill>
                          <a:schemeClr val="tx1"/>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tx1"/>
                          </a:solidFill>
                          <a:effectLst/>
                          <a:latin typeface="Arial Black" pitchFamily="34" charset="0"/>
                          <a:cs typeface="Times New Roman" pitchFamily="18" charset="0"/>
                        </a:rPr>
                        <a:t>İŞLEM</a:t>
                      </a:r>
                      <a:endParaRPr kumimoji="0" lang="tr-TR" sz="1600" b="0" i="0" u="none" strike="noStrike" cap="none" normalizeH="0" baseline="0" dirty="0" smtClean="0">
                        <a:ln>
                          <a:noFill/>
                        </a:ln>
                        <a:solidFill>
                          <a:schemeClr val="tx1"/>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Arial Black" pitchFamily="34" charset="0"/>
                          <a:cs typeface="Times New Roman" pitchFamily="18" charset="0"/>
                        </a:rPr>
                        <a:t>2012 YILI</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Arial Black" pitchFamily="34" charset="0"/>
                          <a:cs typeface="Times New Roman" pitchFamily="18" charset="0"/>
                        </a:rPr>
                        <a:t>2013</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Arial Black" pitchFamily="34" charset="0"/>
                          <a:cs typeface="Times New Roman" pitchFamily="18" charset="0"/>
                        </a:rPr>
                        <a:t>2014</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Arial Black" pitchFamily="34" charset="0"/>
                          <a:cs typeface="Times New Roman" pitchFamily="18" charset="0"/>
                        </a:rPr>
                        <a:t>2015</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chemeClr val="tx1"/>
                          </a:solidFill>
                          <a:effectLst/>
                          <a:latin typeface="Arial Black" pitchFamily="34" charset="0"/>
                          <a:cs typeface="Times New Roman" pitchFamily="18" charset="0"/>
                        </a:rPr>
                        <a:t>2016</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4877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FF0000"/>
                          </a:solidFill>
                          <a:effectLst/>
                          <a:latin typeface="Arial Black" pitchFamily="34" charset="0"/>
                          <a:cs typeface="Times New Roman" pitchFamily="18" charset="0"/>
                        </a:rPr>
                        <a:t>ANONİM ŞİRKET</a:t>
                      </a:r>
                      <a:endParaRPr kumimoji="0" lang="tr-TR" sz="1600" b="0" i="0" u="none" strike="noStrike" cap="none" normalizeH="0" baseline="0" dirty="0" smtClean="0">
                        <a:ln>
                          <a:noFill/>
                        </a:ln>
                        <a:solidFill>
                          <a:schemeClr val="tx1"/>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FF0000"/>
                          </a:solidFill>
                          <a:effectLst/>
                          <a:latin typeface="Arial Black" pitchFamily="34" charset="0"/>
                          <a:cs typeface="Times New Roman" pitchFamily="18" charset="0"/>
                        </a:rPr>
                        <a:t>Kuruluş</a:t>
                      </a:r>
                      <a:endParaRPr kumimoji="0" lang="tr-TR" sz="1600" b="0" i="0" u="none" strike="noStrike" cap="none" normalizeH="0" baseline="0" dirty="0" smtClean="0">
                        <a:ln>
                          <a:noFill/>
                        </a:ln>
                        <a:solidFill>
                          <a:schemeClr val="tx1"/>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FF0000"/>
                          </a:solidFill>
                          <a:effectLst/>
                          <a:latin typeface="Arial Black" pitchFamily="34" charset="0"/>
                          <a:cs typeface="Times New Roman" pitchFamily="18" charset="0"/>
                        </a:rPr>
                        <a:t>29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FF0000"/>
                          </a:solidFill>
                          <a:effectLst/>
                          <a:latin typeface="Arial Black" pitchFamily="34" charset="0"/>
                          <a:cs typeface="Times New Roman" pitchFamily="18" charset="0"/>
                        </a:rPr>
                        <a:t>22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FF0000"/>
                          </a:solidFill>
                          <a:effectLst/>
                          <a:latin typeface="Arial Black" pitchFamily="34" charset="0"/>
                          <a:cs typeface="Times New Roman" pitchFamily="18" charset="0"/>
                        </a:rPr>
                        <a:t>35</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FF0000"/>
                          </a:solidFill>
                          <a:effectLst/>
                          <a:latin typeface="Arial Black" pitchFamily="34" charset="0"/>
                          <a:cs typeface="Times New Roman" pitchFamily="18" charset="0"/>
                        </a:rPr>
                        <a:t>61</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FF0000"/>
                          </a:solidFill>
                          <a:effectLst/>
                          <a:latin typeface="Arial Black" pitchFamily="34" charset="0"/>
                          <a:cs typeface="Times New Roman" pitchFamily="18" charset="0"/>
                        </a:rPr>
                        <a:t>46</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548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FF0000"/>
                          </a:solidFill>
                          <a:effectLst/>
                          <a:latin typeface="Arial Black" pitchFamily="34" charset="0"/>
                          <a:cs typeface="Times New Roman" pitchFamily="18" charset="0"/>
                        </a:rPr>
                        <a:t>ANONİM ŞİRKET</a:t>
                      </a:r>
                      <a:endParaRPr kumimoji="0" lang="tr-TR" sz="1600" b="0" i="0" u="none" strike="noStrike" cap="none" normalizeH="0" baseline="0" dirty="0" smtClean="0">
                        <a:ln>
                          <a:noFill/>
                        </a:ln>
                        <a:solidFill>
                          <a:schemeClr val="tx1"/>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rgbClr val="FF0000"/>
                          </a:solidFill>
                          <a:effectLst/>
                          <a:latin typeface="Arial Black" pitchFamily="34" charset="0"/>
                          <a:cs typeface="Times New Roman" pitchFamily="18" charset="0"/>
                        </a:rPr>
                        <a:t>Terkin</a:t>
                      </a:r>
                      <a:endParaRPr kumimoji="0" lang="tr-TR" sz="1600" b="0" i="0" u="none" strike="noStrike" cap="none" normalizeH="0" baseline="0" smtClean="0">
                        <a:ln>
                          <a:noFill/>
                        </a:ln>
                        <a:solidFill>
                          <a:schemeClr val="tx1"/>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FF0000"/>
                          </a:solidFill>
                          <a:effectLst/>
                          <a:latin typeface="Arial Black" pitchFamily="34" charset="0"/>
                          <a:cs typeface="Times New Roman" pitchFamily="18" charset="0"/>
                        </a:rPr>
                        <a:t>  8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FF0000"/>
                          </a:solidFill>
                          <a:effectLst/>
                          <a:latin typeface="Arial Black" pitchFamily="34" charset="0"/>
                          <a:cs typeface="Times New Roman" pitchFamily="18" charset="0"/>
                        </a:rPr>
                        <a:t>2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FF0000"/>
                          </a:solidFill>
                          <a:effectLst/>
                          <a:latin typeface="Arial Black" pitchFamily="34" charset="0"/>
                          <a:cs typeface="Times New Roman" pitchFamily="18" charset="0"/>
                        </a:rPr>
                        <a:t>22</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FF0000"/>
                          </a:solidFill>
                          <a:effectLst/>
                          <a:latin typeface="Arial Black" pitchFamily="34" charset="0"/>
                          <a:cs typeface="Times New Roman" pitchFamily="18" charset="0"/>
                        </a:rPr>
                        <a:t>(15 RE’SEN)</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FF0000"/>
                          </a:solidFill>
                          <a:effectLst/>
                          <a:latin typeface="Arial Black" pitchFamily="34" charset="0"/>
                          <a:cs typeface="Times New Roman" pitchFamily="18" charset="0"/>
                        </a:rPr>
                        <a:t>11</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FF0000"/>
                          </a:solidFill>
                          <a:effectLst/>
                          <a:latin typeface="Arial Black" pitchFamily="34" charset="0"/>
                          <a:cs typeface="Times New Roman" pitchFamily="18" charset="0"/>
                        </a:rPr>
                        <a:t>(1 </a:t>
                      </a:r>
                      <a:r>
                        <a:rPr kumimoji="0" lang="tr-TR" sz="1200" b="0" i="0" u="none" strike="noStrike" cap="none" normalizeH="0" baseline="0" dirty="0" err="1" smtClean="0">
                          <a:ln>
                            <a:noFill/>
                          </a:ln>
                          <a:solidFill>
                            <a:srgbClr val="FF0000"/>
                          </a:solidFill>
                          <a:effectLst/>
                          <a:latin typeface="Arial Black" pitchFamily="34" charset="0"/>
                          <a:cs typeface="Times New Roman" pitchFamily="18" charset="0"/>
                        </a:rPr>
                        <a:t>Re’sen</a:t>
                      </a:r>
                      <a:r>
                        <a:rPr kumimoji="0" lang="tr-TR" sz="1200" b="0" i="0" u="none" strike="noStrike" cap="none" normalizeH="0" baseline="0" dirty="0" smtClean="0">
                          <a:ln>
                            <a:noFill/>
                          </a:ln>
                          <a:solidFill>
                            <a:srgbClr val="FF0000"/>
                          </a:solidFill>
                          <a:effectLst/>
                          <a:latin typeface="Arial Black" pitchFamily="34" charset="0"/>
                          <a:cs typeface="Times New Roman" pitchFamily="18" charset="0"/>
                        </a:rPr>
                        <a:t> Terkin)</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FF0000"/>
                          </a:solidFill>
                          <a:effectLst/>
                          <a:latin typeface="Arial Black" pitchFamily="34" charset="0"/>
                          <a:cs typeface="Times New Roman" pitchFamily="18" charset="0"/>
                        </a:rPr>
                        <a:t>14</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4877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B0F0"/>
                          </a:solidFill>
                          <a:effectLst/>
                          <a:latin typeface="Arial Black" pitchFamily="34" charset="0"/>
                          <a:cs typeface="Times New Roman" pitchFamily="18" charset="0"/>
                        </a:rPr>
                        <a:t>LİMİTED ŞİRKET</a:t>
                      </a:r>
                      <a:endParaRPr kumimoji="0" lang="tr-TR" sz="1600" b="0" i="0" u="none" strike="noStrike" cap="none" normalizeH="0" baseline="0" dirty="0" smtClean="0">
                        <a:ln>
                          <a:noFill/>
                        </a:ln>
                        <a:solidFill>
                          <a:schemeClr val="tx1"/>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B0F0"/>
                          </a:solidFill>
                          <a:effectLst/>
                          <a:latin typeface="Arial Black" pitchFamily="34" charset="0"/>
                          <a:cs typeface="Times New Roman" pitchFamily="18" charset="0"/>
                        </a:rPr>
                        <a:t>Kuruluş</a:t>
                      </a:r>
                      <a:endParaRPr kumimoji="0" lang="tr-TR" sz="1600" b="0" i="0" u="none" strike="noStrike" cap="none" normalizeH="0" baseline="0" dirty="0" smtClean="0">
                        <a:ln>
                          <a:noFill/>
                        </a:ln>
                        <a:solidFill>
                          <a:srgbClr val="00B0F0"/>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F0"/>
                          </a:solidFill>
                          <a:effectLst/>
                          <a:latin typeface="Arial Black" pitchFamily="34" charset="0"/>
                          <a:cs typeface="Times New Roman" pitchFamily="18" charset="0"/>
                        </a:rPr>
                        <a:t>62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F0"/>
                          </a:solidFill>
                          <a:effectLst/>
                          <a:latin typeface="Arial Black" pitchFamily="34" charset="0"/>
                          <a:cs typeface="Times New Roman" pitchFamily="18" charset="0"/>
                        </a:rPr>
                        <a:t>16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F0"/>
                          </a:solidFill>
                          <a:effectLst/>
                          <a:latin typeface="Arial Black" pitchFamily="34" charset="0"/>
                          <a:cs typeface="Times New Roman" pitchFamily="18" charset="0"/>
                        </a:rPr>
                        <a:t>68</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F0"/>
                          </a:solidFill>
                          <a:effectLst/>
                          <a:latin typeface="Arial Black" pitchFamily="34" charset="0"/>
                          <a:cs typeface="Times New Roman" pitchFamily="18" charset="0"/>
                        </a:rPr>
                        <a:t>58</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F0"/>
                          </a:solidFill>
                          <a:effectLst/>
                          <a:latin typeface="Arial Black" pitchFamily="34" charset="0"/>
                          <a:cs typeface="Times New Roman" pitchFamily="18" charset="0"/>
                        </a:rPr>
                        <a:t>67</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3"/>
                  </a:ext>
                </a:extLst>
              </a:tr>
              <a:tr h="548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rgbClr val="00B0F0"/>
                          </a:solidFill>
                          <a:effectLst/>
                          <a:latin typeface="Arial Black" pitchFamily="34" charset="0"/>
                          <a:cs typeface="Times New Roman" pitchFamily="18" charset="0"/>
                        </a:rPr>
                        <a:t>LİMİTED ŞİRKET</a:t>
                      </a:r>
                      <a:endParaRPr kumimoji="0" lang="tr-TR" sz="1600" b="0" i="0" u="none" strike="noStrike" cap="none" normalizeH="0" baseline="0" smtClean="0">
                        <a:ln>
                          <a:noFill/>
                        </a:ln>
                        <a:solidFill>
                          <a:schemeClr val="tx1"/>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rgbClr val="00B0F0"/>
                          </a:solidFill>
                          <a:effectLst/>
                          <a:latin typeface="Arial Black" pitchFamily="34" charset="0"/>
                          <a:cs typeface="Times New Roman" pitchFamily="18" charset="0"/>
                        </a:rPr>
                        <a:t>Terkin</a:t>
                      </a:r>
                      <a:endParaRPr kumimoji="0" lang="tr-TR" sz="1600" b="0" i="0" u="none" strike="noStrike" cap="none" normalizeH="0" baseline="0" smtClean="0">
                        <a:ln>
                          <a:noFill/>
                        </a:ln>
                        <a:solidFill>
                          <a:srgbClr val="00B0F0"/>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F0"/>
                          </a:solidFill>
                          <a:effectLst/>
                          <a:latin typeface="Arial Black" pitchFamily="34" charset="0"/>
                          <a:cs typeface="Times New Roman" pitchFamily="18" charset="0"/>
                        </a:rPr>
                        <a:t>22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F0"/>
                          </a:solidFill>
                          <a:effectLst/>
                          <a:latin typeface="Arial Black" pitchFamily="34" charset="0"/>
                          <a:cs typeface="Times New Roman" pitchFamily="18" charset="0"/>
                        </a:rPr>
                        <a:t>13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F0"/>
                          </a:solidFill>
                          <a:effectLst/>
                          <a:latin typeface="Arial Black" pitchFamily="34" charset="0"/>
                          <a:cs typeface="Times New Roman" pitchFamily="18" charset="0"/>
                        </a:rPr>
                        <a:t>211</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F0"/>
                          </a:solidFill>
                          <a:effectLst/>
                          <a:latin typeface="Arial Black" pitchFamily="34" charset="0"/>
                          <a:cs typeface="Times New Roman" pitchFamily="18" charset="0"/>
                        </a:rPr>
                        <a:t>(166 RE’SEN)</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F0"/>
                          </a:solidFill>
                          <a:effectLst/>
                          <a:latin typeface="Arial Black" pitchFamily="34" charset="0"/>
                          <a:cs typeface="Times New Roman" pitchFamily="18" charset="0"/>
                        </a:rPr>
                        <a:t>36</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F0"/>
                          </a:solidFill>
                          <a:effectLst/>
                          <a:latin typeface="Arial Black" pitchFamily="34" charset="0"/>
                          <a:cs typeface="Times New Roman" pitchFamily="18" charset="0"/>
                        </a:rPr>
                        <a:t>(32 </a:t>
                      </a:r>
                      <a:r>
                        <a:rPr kumimoji="0" lang="tr-TR" sz="1200" b="0" i="0" u="none" strike="noStrike" cap="none" normalizeH="0" baseline="0" dirty="0" err="1" smtClean="0">
                          <a:ln>
                            <a:noFill/>
                          </a:ln>
                          <a:solidFill>
                            <a:srgbClr val="00B0F0"/>
                          </a:solidFill>
                          <a:effectLst/>
                          <a:latin typeface="Arial Black" pitchFamily="34" charset="0"/>
                          <a:cs typeface="Times New Roman" pitchFamily="18" charset="0"/>
                        </a:rPr>
                        <a:t>Re’sen</a:t>
                      </a:r>
                      <a:r>
                        <a:rPr kumimoji="0" lang="tr-TR" sz="1200" b="0" i="0" u="none" strike="noStrike" cap="none" normalizeH="0" baseline="0" dirty="0" smtClean="0">
                          <a:ln>
                            <a:noFill/>
                          </a:ln>
                          <a:solidFill>
                            <a:srgbClr val="00B0F0"/>
                          </a:solidFill>
                          <a:effectLst/>
                          <a:latin typeface="Arial Black" pitchFamily="34" charset="0"/>
                          <a:cs typeface="Times New Roman" pitchFamily="18" charset="0"/>
                        </a:rPr>
                        <a:t> Terkin)</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F0"/>
                          </a:solidFill>
                          <a:effectLst/>
                          <a:latin typeface="Arial Black" pitchFamily="34" charset="0"/>
                          <a:cs typeface="Times New Roman" pitchFamily="18" charset="0"/>
                        </a:rPr>
                        <a:t>44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sz="1200" b="0" i="0" u="none" strike="noStrike" cap="none" normalizeH="0" baseline="0" dirty="0" smtClean="0">
                        <a:ln>
                          <a:noFill/>
                        </a:ln>
                        <a:solidFill>
                          <a:srgbClr val="00B0F0"/>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60000"/>
                        <a:lumOff val="40000"/>
                      </a:schemeClr>
                    </a:solidFill>
                  </a:tcPr>
                </a:tc>
                <a:extLst>
                  <a:ext uri="{0D108BD9-81ED-4DB2-BD59-A6C34878D82A}">
                    <a16:rowId xmlns:a16="http://schemas.microsoft.com/office/drawing/2014/main" val="10004"/>
                  </a:ext>
                </a:extLst>
              </a:tr>
              <a:tr h="4877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50"/>
                          </a:solidFill>
                          <a:effectLst/>
                          <a:latin typeface="Arial Black" pitchFamily="34" charset="0"/>
                          <a:cs typeface="Times New Roman" pitchFamily="18" charset="0"/>
                        </a:rPr>
                        <a:t>KOOPERATİF</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50"/>
                          </a:solidFill>
                          <a:effectLst/>
                          <a:latin typeface="Arial Black" pitchFamily="34" charset="0"/>
                          <a:cs typeface="Times New Roman" pitchFamily="18" charset="0"/>
                        </a:rPr>
                        <a:t>Kuruluş</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50"/>
                          </a:solidFill>
                          <a:effectLst/>
                          <a:latin typeface="Arial Black" pitchFamily="34" charset="0"/>
                          <a:cs typeface="Times New Roman" pitchFamily="18" charset="0"/>
                        </a:rPr>
                        <a:t>5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50"/>
                          </a:solidFill>
                          <a:effectLst/>
                          <a:latin typeface="Arial Black" pitchFamily="34" charset="0"/>
                          <a:cs typeface="Times New Roman" pitchFamily="18" charset="0"/>
                        </a:rPr>
                        <a:t>5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50"/>
                          </a:solidFill>
                          <a:effectLst/>
                          <a:latin typeface="Arial Black" pitchFamily="34" charset="0"/>
                          <a:cs typeface="Times New Roman" pitchFamily="18" charset="0"/>
                        </a:rPr>
                        <a:t>6</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50"/>
                          </a:solidFill>
                          <a:effectLst/>
                          <a:latin typeface="Arial Black" pitchFamily="34" charset="0"/>
                          <a:cs typeface="Times New Roman" pitchFamily="18" charset="0"/>
                        </a:rPr>
                        <a:t>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sz="1600" b="0" i="0" u="none" strike="noStrike" cap="none" normalizeH="0" baseline="0" dirty="0" smtClean="0">
                        <a:ln>
                          <a:noFill/>
                        </a:ln>
                        <a:solidFill>
                          <a:srgbClr val="00B050"/>
                        </a:solidFill>
                        <a:effectLst/>
                        <a:latin typeface="Arial Black" pitchFamily="34" charset="0"/>
                        <a:cs typeface="Times New Roman" pitchFamily="18" charset="0"/>
                      </a:endParaRP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50"/>
                          </a:solidFill>
                          <a:effectLst/>
                          <a:latin typeface="Arial Black" pitchFamily="34" charset="0"/>
                          <a:cs typeface="Times New Roman" pitchFamily="18" charset="0"/>
                        </a:rPr>
                        <a:t>6</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5"/>
                  </a:ext>
                </a:extLst>
              </a:tr>
              <a:tr h="5487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rgbClr val="00B050"/>
                          </a:solidFill>
                          <a:effectLst/>
                          <a:latin typeface="Arial Black" pitchFamily="34" charset="0"/>
                          <a:cs typeface="Times New Roman" pitchFamily="18" charset="0"/>
                        </a:rPr>
                        <a:t>KOOPERATİF</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rgbClr val="00B050"/>
                          </a:solidFill>
                          <a:effectLst/>
                          <a:latin typeface="Arial Black" pitchFamily="34" charset="0"/>
                          <a:cs typeface="Times New Roman" pitchFamily="18" charset="0"/>
                        </a:rPr>
                        <a:t>Terkin</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50"/>
                          </a:solidFill>
                          <a:effectLst/>
                          <a:latin typeface="Arial Black" pitchFamily="34" charset="0"/>
                          <a:cs typeface="Times New Roman" pitchFamily="18" charset="0"/>
                        </a:rPr>
                        <a:t>3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00B050"/>
                          </a:solidFill>
                          <a:effectLst/>
                          <a:latin typeface="Arial Black" pitchFamily="34" charset="0"/>
                          <a:cs typeface="Times New Roman" pitchFamily="18" charset="0"/>
                        </a:rPr>
                        <a:t>4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50"/>
                          </a:solidFill>
                          <a:effectLst/>
                          <a:latin typeface="Arial Black" pitchFamily="34" charset="0"/>
                          <a:cs typeface="Times New Roman" pitchFamily="18" charset="0"/>
                        </a:rPr>
                        <a:t>58</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50"/>
                          </a:solidFill>
                          <a:effectLst/>
                          <a:latin typeface="Arial Black" pitchFamily="34" charset="0"/>
                          <a:cs typeface="Times New Roman" pitchFamily="18" charset="0"/>
                        </a:rPr>
                        <a:t>(52 </a:t>
                      </a:r>
                      <a:r>
                        <a:rPr kumimoji="0" lang="tr-TR" sz="1200" b="0" i="0" u="none" strike="noStrike" cap="none" normalizeH="0" baseline="0" dirty="0" err="1" smtClean="0">
                          <a:ln>
                            <a:noFill/>
                          </a:ln>
                          <a:solidFill>
                            <a:srgbClr val="00B050"/>
                          </a:solidFill>
                          <a:effectLst/>
                          <a:latin typeface="Arial Black" pitchFamily="34" charset="0"/>
                          <a:cs typeface="Times New Roman" pitchFamily="18" charset="0"/>
                        </a:rPr>
                        <a:t>Re’sen</a:t>
                      </a:r>
                      <a:r>
                        <a:rPr kumimoji="0" lang="tr-TR" sz="1200" b="0" i="0" u="none" strike="noStrike" cap="none" normalizeH="0" baseline="0" dirty="0" smtClean="0">
                          <a:ln>
                            <a:noFill/>
                          </a:ln>
                          <a:solidFill>
                            <a:srgbClr val="00B050"/>
                          </a:solidFill>
                          <a:effectLst/>
                          <a:latin typeface="Arial Black" pitchFamily="34" charset="0"/>
                          <a:cs typeface="Times New Roman" pitchFamily="18" charset="0"/>
                        </a:rPr>
                        <a: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50"/>
                          </a:solidFill>
                          <a:effectLst/>
                          <a:latin typeface="Arial Black" pitchFamily="34" charset="0"/>
                          <a:cs typeface="Times New Roman" pitchFamily="18"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50"/>
                          </a:solidFill>
                          <a:effectLst/>
                          <a:latin typeface="Arial Black" pitchFamily="34" charset="0"/>
                          <a:cs typeface="Times New Roman" pitchFamily="18" charset="0"/>
                        </a:rPr>
                        <a:t>(1 </a:t>
                      </a:r>
                      <a:r>
                        <a:rPr kumimoji="0" lang="tr-TR" sz="1200" b="0" i="0" u="none" strike="noStrike" cap="none" normalizeH="0" baseline="0" dirty="0" err="1" smtClean="0">
                          <a:ln>
                            <a:noFill/>
                          </a:ln>
                          <a:solidFill>
                            <a:srgbClr val="00B050"/>
                          </a:solidFill>
                          <a:effectLst/>
                          <a:latin typeface="Arial Black" pitchFamily="34" charset="0"/>
                          <a:cs typeface="Times New Roman" pitchFamily="18" charset="0"/>
                        </a:rPr>
                        <a:t>Re’sen</a:t>
                      </a:r>
                      <a:r>
                        <a:rPr kumimoji="0" lang="tr-TR" sz="1200" b="0" i="0" u="none" strike="noStrike" cap="none" normalizeH="0" baseline="0" dirty="0" smtClean="0">
                          <a:ln>
                            <a:noFill/>
                          </a:ln>
                          <a:solidFill>
                            <a:srgbClr val="00B050"/>
                          </a:solidFill>
                          <a:effectLst/>
                          <a:latin typeface="Arial Black" pitchFamily="34" charset="0"/>
                          <a:cs typeface="Times New Roman" pitchFamily="18" charset="0"/>
                        </a:rPr>
                        <a:t> Terkin)</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00B050"/>
                          </a:solidFill>
                          <a:effectLst/>
                          <a:latin typeface="Arial Black" pitchFamily="34" charset="0"/>
                          <a:cs typeface="Times New Roman" pitchFamily="18" charset="0"/>
                        </a:rPr>
                        <a:t>3</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6"/>
                  </a:ext>
                </a:extLst>
              </a:tr>
              <a:tr h="4877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GERÇEK KİŞİ</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Kuruluş</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117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49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62</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31</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48</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7"/>
                  </a:ext>
                </a:extLst>
              </a:tr>
              <a:tr h="4877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rgbClr val="7030A0"/>
                          </a:solidFill>
                          <a:effectLst/>
                          <a:latin typeface="Arial Black" pitchFamily="34" charset="0"/>
                          <a:cs typeface="Times New Roman" pitchFamily="18" charset="0"/>
                        </a:rPr>
                        <a:t>GERÇEK KİŞİ</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smtClean="0">
                          <a:ln>
                            <a:noFill/>
                          </a:ln>
                          <a:solidFill>
                            <a:srgbClr val="7030A0"/>
                          </a:solidFill>
                          <a:effectLst/>
                          <a:latin typeface="Arial Black" pitchFamily="34" charset="0"/>
                          <a:cs typeface="Times New Roman" pitchFamily="18" charset="0"/>
                        </a:rPr>
                        <a:t>Terkin</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60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34 adet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600" b="0" i="0" u="none" strike="noStrike" cap="none" normalizeH="0" baseline="0" dirty="0" smtClean="0">
                          <a:ln>
                            <a:noFill/>
                          </a:ln>
                          <a:solidFill>
                            <a:srgbClr val="7030A0"/>
                          </a:solidFill>
                          <a:effectLst/>
                          <a:latin typeface="Arial Black" pitchFamily="34" charset="0"/>
                          <a:cs typeface="Times New Roman" pitchFamily="18" charset="0"/>
                        </a:rPr>
                        <a:t>41</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7030A0"/>
                          </a:solidFill>
                          <a:effectLst/>
                          <a:latin typeface="Arial Black" pitchFamily="34" charset="0"/>
                          <a:cs typeface="Times New Roman" pitchFamily="18" charset="0"/>
                        </a:rPr>
                        <a:t>71</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7030A0"/>
                          </a:solidFill>
                          <a:effectLst/>
                          <a:latin typeface="Arial Black" pitchFamily="34" charset="0"/>
                          <a:cs typeface="Times New Roman" pitchFamily="18" charset="0"/>
                        </a:rPr>
                        <a:t>(40  </a:t>
                      </a:r>
                      <a:r>
                        <a:rPr kumimoji="0" lang="tr-TR" sz="1200" b="0" i="0" u="none" strike="noStrike" cap="none" normalizeH="0" baseline="0" dirty="0" err="1" smtClean="0">
                          <a:ln>
                            <a:noFill/>
                          </a:ln>
                          <a:solidFill>
                            <a:srgbClr val="7030A0"/>
                          </a:solidFill>
                          <a:effectLst/>
                          <a:latin typeface="Arial Black" pitchFamily="34" charset="0"/>
                          <a:cs typeface="Times New Roman" pitchFamily="18" charset="0"/>
                        </a:rPr>
                        <a:t>Re’sen</a:t>
                      </a:r>
                      <a:r>
                        <a:rPr kumimoji="0" lang="tr-TR" sz="1200" b="0" i="0" u="none" strike="noStrike" cap="none" normalizeH="0" baseline="0" dirty="0" smtClean="0">
                          <a:ln>
                            <a:noFill/>
                          </a:ln>
                          <a:solidFill>
                            <a:srgbClr val="7030A0"/>
                          </a:solidFill>
                          <a:effectLst/>
                          <a:latin typeface="Arial Black" pitchFamily="34" charset="0"/>
                          <a:cs typeface="Times New Roman" pitchFamily="18" charset="0"/>
                        </a:rPr>
                        <a:t>)</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7030A0"/>
                          </a:solidFill>
                          <a:effectLst/>
                          <a:latin typeface="Arial Black" pitchFamily="34" charset="0"/>
                          <a:cs typeface="Times New Roman" pitchFamily="18" charset="0"/>
                        </a:rPr>
                        <a:t>48</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rgbClr val="7030A0"/>
                          </a:solidFill>
                          <a:effectLst/>
                          <a:latin typeface="Arial Black" pitchFamily="34" charset="0"/>
                          <a:cs typeface="Times New Roman" pitchFamily="18" charset="0"/>
                        </a:rPr>
                        <a:t>(23 </a:t>
                      </a:r>
                      <a:r>
                        <a:rPr kumimoji="0" lang="tr-TR" sz="1200" b="0" i="0" u="none" strike="noStrike" cap="none" normalizeH="0" baseline="0" dirty="0" err="1" smtClean="0">
                          <a:ln>
                            <a:noFill/>
                          </a:ln>
                          <a:solidFill>
                            <a:srgbClr val="7030A0"/>
                          </a:solidFill>
                          <a:effectLst/>
                          <a:latin typeface="Arial Black" pitchFamily="34" charset="0"/>
                          <a:cs typeface="Times New Roman" pitchFamily="18" charset="0"/>
                        </a:rPr>
                        <a:t>Re’sen</a:t>
                      </a:r>
                      <a:r>
                        <a:rPr kumimoji="0" lang="tr-TR" sz="1200" b="0" i="0" u="none" strike="noStrike" cap="none" normalizeH="0" baseline="0" dirty="0" smtClean="0">
                          <a:ln>
                            <a:noFill/>
                          </a:ln>
                          <a:solidFill>
                            <a:srgbClr val="7030A0"/>
                          </a:solidFill>
                          <a:effectLst/>
                          <a:latin typeface="Arial Black" pitchFamily="34" charset="0"/>
                          <a:cs typeface="Times New Roman" pitchFamily="18" charset="0"/>
                        </a:rPr>
                        <a:t> )</a:t>
                      </a:r>
                    </a:p>
                  </a:txBody>
                  <a:tcPr marL="61835" marR="618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00871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1 Başlık"/>
          <p:cNvSpPr txBox="1">
            <a:spLocks noGrp="1"/>
          </p:cNvSpPr>
          <p:nvPr>
            <p:ph type="ctrTitle"/>
          </p:nvPr>
        </p:nvSpPr>
        <p:spPr/>
        <p:txBody>
          <a:bodyPr anchorCtr="1"/>
          <a:lstStyle/>
          <a:p>
            <a:pPr lvl="0" algn="ctr"/>
            <a:r>
              <a:rPr lang="tr-TR"/>
              <a:t>ODA SİCİL İŞLEMLERİ</a:t>
            </a:r>
          </a:p>
        </p:txBody>
      </p:sp>
      <p:sp>
        <p:nvSpPr>
          <p:cNvPr id="3" name="2 Alt Başlık"/>
          <p:cNvSpPr txBox="1">
            <a:spLocks noGrp="1"/>
          </p:cNvSpPr>
          <p:nvPr>
            <p:ph type="subTitle" idx="1"/>
          </p:nvPr>
        </p:nvSpPr>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71550" y="476250"/>
            <a:ext cx="7273925" cy="719138"/>
          </a:xfrm>
        </p:spPr>
        <p:txBody>
          <a:bodyPr>
            <a:normAutofit fontScale="90000"/>
          </a:bodyPr>
          <a:lstStyle/>
          <a:p>
            <a:pPr algn="ctr" eaLnBrk="1" fontAlgn="auto" hangingPunct="1">
              <a:spcAft>
                <a:spcPts val="0"/>
              </a:spcAft>
              <a:defRPr/>
            </a:pPr>
            <a:r>
              <a:rPr lang="tr-TR" sz="3600" b="1" smtClean="0">
                <a:latin typeface="Tahoma" pitchFamily="34" charset="0"/>
              </a:rPr>
              <a:t>2016 </a:t>
            </a:r>
            <a:r>
              <a:rPr lang="tr-TR" sz="3600" b="1" dirty="0" smtClean="0">
                <a:latin typeface="Tahoma" pitchFamily="34" charset="0"/>
              </a:rPr>
              <a:t>YILI HİZMET TİPLERİ VE RAKAMLARI</a:t>
            </a:r>
            <a:endParaRPr lang="tr-TR" sz="3600" b="1" dirty="0">
              <a:solidFill>
                <a:schemeClr val="tx1">
                  <a:lumMod val="75000"/>
                  <a:lumOff val="25000"/>
                </a:schemeClr>
              </a:solidFill>
              <a:latin typeface="Ebrima" pitchFamily="2" charset="0"/>
              <a:ea typeface="Ebrima" pitchFamily="2" charset="0"/>
              <a:cs typeface="Ebrima" pitchFamily="2" charset="0"/>
            </a:endParaRPr>
          </a:p>
        </p:txBody>
      </p:sp>
      <p:sp>
        <p:nvSpPr>
          <p:cNvPr id="3" name="2 İçerik Yer Tutucusu"/>
          <p:cNvSpPr>
            <a:spLocks noGrp="1"/>
          </p:cNvSpPr>
          <p:nvPr>
            <p:ph idx="1"/>
          </p:nvPr>
        </p:nvSpPr>
        <p:spPr>
          <a:xfrm>
            <a:off x="457200" y="1412875"/>
            <a:ext cx="8229600" cy="4911725"/>
          </a:xfrm>
        </p:spPr>
        <p:txBody>
          <a:bodyPr>
            <a:normAutofit lnSpcReduction="10000"/>
          </a:bodyPr>
          <a:lstStyle/>
          <a:p>
            <a:pPr marL="514350" indent="-514350" algn="just" eaLnBrk="1" hangingPunct="1">
              <a:lnSpc>
                <a:spcPct val="90000"/>
              </a:lnSpc>
              <a:buClr>
                <a:schemeClr val="bg2"/>
              </a:buClr>
              <a:buSzPct val="75000"/>
              <a:buFontTx/>
              <a:buAutoNum type="arabicPeriod"/>
              <a:defRPr/>
            </a:pPr>
            <a:r>
              <a:rPr lang="tr-TR" sz="2400" b="1" kern="0" dirty="0" smtClean="0">
                <a:latin typeface="+mj-lt"/>
              </a:rPr>
              <a:t>1. Odadan giden evrak kayıt işlemleri              :  6557   adet</a:t>
            </a:r>
          </a:p>
          <a:p>
            <a:pPr marL="514350" indent="-514350" algn="just" eaLnBrk="1" hangingPunct="1">
              <a:lnSpc>
                <a:spcPct val="90000"/>
              </a:lnSpc>
              <a:buClr>
                <a:schemeClr val="bg2"/>
              </a:buClr>
              <a:buSzPct val="75000"/>
              <a:buFontTx/>
              <a:buAutoNum type="arabicPeriod"/>
              <a:defRPr/>
            </a:pPr>
            <a:r>
              <a:rPr lang="tr-TR" sz="2400" b="1" kern="0" dirty="0" smtClean="0">
                <a:latin typeface="+mj-lt"/>
              </a:rPr>
              <a:t>2. Odaya gelen evrak kayıt işlemleri                 :  2766  adet</a:t>
            </a:r>
          </a:p>
          <a:p>
            <a:pPr marL="514350" indent="-514350" algn="just" eaLnBrk="1" hangingPunct="1">
              <a:lnSpc>
                <a:spcPct val="90000"/>
              </a:lnSpc>
              <a:buClr>
                <a:schemeClr val="bg2"/>
              </a:buClr>
              <a:buSzPct val="75000"/>
              <a:buFontTx/>
              <a:buAutoNum type="arabicPeriod"/>
              <a:defRPr/>
            </a:pPr>
            <a:r>
              <a:rPr lang="tr-TR" sz="2400" b="1" kern="0" dirty="0" smtClean="0">
                <a:latin typeface="+mj-lt"/>
              </a:rPr>
              <a:t>3. Oda Kayıt Belgesi                                              :  818    adet</a:t>
            </a:r>
          </a:p>
          <a:p>
            <a:pPr marL="514350" indent="-514350" algn="just" eaLnBrk="1" hangingPunct="1">
              <a:lnSpc>
                <a:spcPct val="90000"/>
              </a:lnSpc>
              <a:buClr>
                <a:schemeClr val="bg2"/>
              </a:buClr>
              <a:buSzPct val="75000"/>
              <a:buFontTx/>
              <a:buAutoNum type="arabicPeriod"/>
              <a:defRPr/>
            </a:pPr>
            <a:r>
              <a:rPr lang="tr-TR" sz="2400" b="1" kern="0" dirty="0" smtClean="0">
                <a:latin typeface="+mj-lt"/>
              </a:rPr>
              <a:t>4. Faaliyet Belgesi                                                 :  867   adet</a:t>
            </a:r>
          </a:p>
          <a:p>
            <a:pPr marL="514350" indent="-514350" algn="just" eaLnBrk="1" hangingPunct="1">
              <a:lnSpc>
                <a:spcPct val="90000"/>
              </a:lnSpc>
              <a:buClr>
                <a:schemeClr val="bg2"/>
              </a:buClr>
              <a:buSzPct val="75000"/>
              <a:buFontTx/>
              <a:buAutoNum type="arabicPeriod"/>
              <a:defRPr/>
            </a:pPr>
            <a:r>
              <a:rPr lang="tr-TR" sz="2400" b="1" kern="0" dirty="0" smtClean="0">
                <a:latin typeface="+mj-lt"/>
              </a:rPr>
              <a:t>5. Gazete ve Diğer Belgeler Onayı                     : 1330  adet</a:t>
            </a:r>
          </a:p>
          <a:p>
            <a:pPr marL="514350" indent="-514350" algn="just" eaLnBrk="1" hangingPunct="1">
              <a:lnSpc>
                <a:spcPct val="90000"/>
              </a:lnSpc>
              <a:buClr>
                <a:schemeClr val="bg2"/>
              </a:buClr>
              <a:buSzPct val="75000"/>
              <a:buFontTx/>
              <a:buAutoNum type="arabicPeriod"/>
              <a:defRPr/>
            </a:pPr>
            <a:r>
              <a:rPr lang="tr-TR" sz="2400" b="1" kern="0" dirty="0" smtClean="0">
                <a:latin typeface="+mj-lt"/>
              </a:rPr>
              <a:t>6. Ortaklık Teyit Belgesi                                       : 152    adet</a:t>
            </a:r>
          </a:p>
          <a:p>
            <a:pPr marL="514350" indent="-514350" algn="just" eaLnBrk="1" hangingPunct="1">
              <a:lnSpc>
                <a:spcPct val="90000"/>
              </a:lnSpc>
              <a:buClr>
                <a:schemeClr val="bg2"/>
              </a:buClr>
              <a:buSzPct val="75000"/>
              <a:buFontTx/>
              <a:buAutoNum type="arabicPeriod"/>
              <a:defRPr/>
            </a:pPr>
            <a:r>
              <a:rPr lang="tr-TR" sz="2400" b="1" kern="0" dirty="0" smtClean="0">
                <a:latin typeface="+mj-lt"/>
              </a:rPr>
              <a:t>7. Ticari ikametgah Belgesi                                  : 158   adet</a:t>
            </a:r>
          </a:p>
          <a:p>
            <a:pPr marL="514350" indent="-514350" algn="just" eaLnBrk="1" hangingPunct="1">
              <a:lnSpc>
                <a:spcPct val="90000"/>
              </a:lnSpc>
              <a:buClr>
                <a:schemeClr val="bg2"/>
              </a:buClr>
              <a:buSzPct val="75000"/>
              <a:defRPr/>
            </a:pPr>
            <a:r>
              <a:rPr lang="tr-TR" sz="2400" b="1" kern="0" dirty="0" smtClean="0">
                <a:latin typeface="+mj-lt"/>
              </a:rPr>
              <a:t>8. Bağ-Kur Evrakları Onayı                                   :   47    adet</a:t>
            </a:r>
          </a:p>
          <a:p>
            <a:pPr marL="514350" indent="-514350" algn="just" eaLnBrk="1" hangingPunct="1">
              <a:lnSpc>
                <a:spcPct val="90000"/>
              </a:lnSpc>
              <a:buClr>
                <a:schemeClr val="bg2"/>
              </a:buClr>
              <a:buSzPct val="75000"/>
              <a:defRPr/>
            </a:pPr>
            <a:r>
              <a:rPr lang="tr-TR" sz="2400" b="1" kern="0" dirty="0" smtClean="0">
                <a:latin typeface="+mj-lt"/>
              </a:rPr>
              <a:t>9. İhale Durum Belgesi                                          :  28    adet</a:t>
            </a:r>
          </a:p>
          <a:p>
            <a:pPr marL="514350" indent="-514350" algn="just" eaLnBrk="1" hangingPunct="1">
              <a:lnSpc>
                <a:spcPct val="90000"/>
              </a:lnSpc>
              <a:buClr>
                <a:schemeClr val="bg2"/>
              </a:buClr>
              <a:buSzPct val="75000"/>
              <a:defRPr/>
            </a:pPr>
            <a:r>
              <a:rPr lang="tr-TR" sz="2400" b="1" kern="0" dirty="0" smtClean="0">
                <a:latin typeface="+mj-lt"/>
              </a:rPr>
              <a:t>10. Meslekten Men Edilmediğine Dair Belge   :  21    adet</a:t>
            </a:r>
          </a:p>
          <a:p>
            <a:pPr marL="514350" indent="-514350" algn="just" eaLnBrk="1" hangingPunct="1">
              <a:lnSpc>
                <a:spcPct val="90000"/>
              </a:lnSpc>
              <a:buClr>
                <a:schemeClr val="bg2"/>
              </a:buClr>
              <a:buSzPct val="75000"/>
              <a:defRPr/>
            </a:pPr>
            <a:r>
              <a:rPr lang="tr-TR" sz="2400" b="1" kern="0" dirty="0" smtClean="0">
                <a:latin typeface="+mj-lt"/>
              </a:rPr>
              <a:t>11. İşyeri Açma Ruhsatı                                        :  58    adet</a:t>
            </a:r>
          </a:p>
          <a:p>
            <a:pPr marL="514350" indent="-514350" algn="just" eaLnBrk="1" hangingPunct="1">
              <a:lnSpc>
                <a:spcPct val="90000"/>
              </a:lnSpc>
              <a:buClr>
                <a:schemeClr val="bg2"/>
              </a:buClr>
              <a:buSzPct val="75000"/>
              <a:defRPr/>
            </a:pPr>
            <a:r>
              <a:rPr lang="tr-TR" sz="2400" b="1" kern="0" dirty="0" smtClean="0">
                <a:latin typeface="+mj-lt"/>
              </a:rPr>
              <a:t>12. İmza Onay Belgesi                                           :  10    adet </a:t>
            </a:r>
          </a:p>
          <a:p>
            <a:pPr marL="514350" indent="-514350" eaLnBrk="1" hangingPunct="1">
              <a:lnSpc>
                <a:spcPct val="90000"/>
              </a:lnSpc>
              <a:buClr>
                <a:schemeClr val="bg2"/>
              </a:buClr>
              <a:buSzPct val="75000"/>
              <a:defRPr/>
            </a:pPr>
            <a:r>
              <a:rPr lang="tr-TR" sz="2400" b="1" kern="0" dirty="0" smtClean="0">
                <a:latin typeface="+mj-lt"/>
              </a:rPr>
              <a:t>	</a:t>
            </a:r>
          </a:p>
          <a:p>
            <a:pPr marL="274320" indent="-274320" eaLnBrk="1" fontAlgn="auto" hangingPunct="1">
              <a:spcAft>
                <a:spcPts val="0"/>
              </a:spcAft>
              <a:buClr>
                <a:schemeClr val="tx1">
                  <a:lumMod val="65000"/>
                  <a:lumOff val="35000"/>
                </a:schemeClr>
              </a:buClr>
              <a:buFont typeface="Wingdings" pitchFamily="2" charset="2"/>
              <a:buChar char="Ø"/>
              <a:defRPr/>
            </a:pPr>
            <a:endParaRPr lang="tr-TR" sz="2400" dirty="0" smtClean="0">
              <a:latin typeface="Ebrima" pitchFamily="2" charset="0"/>
              <a:ea typeface="Ebrima" pitchFamily="2" charset="0"/>
              <a:cs typeface="Ebrima" pitchFamily="2" charset="0"/>
            </a:endParaRPr>
          </a:p>
        </p:txBody>
      </p:sp>
      <p:pic>
        <p:nvPicPr>
          <p:cNvPr id="4" name="Picture 2" descr="C:\Users\Aliağa Ticaret Odası\Desktop\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9688"/>
            <a:ext cx="10080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tr-TR" altLang="tr-TR" sz="1000" b="1" smtClean="0">
                <a:solidFill>
                  <a:srgbClr val="404040"/>
                </a:solidFill>
                <a:latin typeface="Ebrima" panose="02000000000000000000" pitchFamily="2" charset="0"/>
              </a:rPr>
              <a:t>Aliağa Ticaret Odası – www.alto.org.tr</a:t>
            </a:r>
          </a:p>
        </p:txBody>
      </p:sp>
    </p:spTree>
    <p:extLst>
      <p:ext uri="{BB962C8B-B14F-4D97-AF65-F5344CB8AC3E}">
        <p14:creationId xmlns:p14="http://schemas.microsoft.com/office/powerpoint/2010/main" val="82244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5038" y="549275"/>
            <a:ext cx="7273925" cy="719138"/>
          </a:xfrm>
        </p:spPr>
        <p:txBody>
          <a:bodyPr>
            <a:normAutofit/>
          </a:bodyPr>
          <a:lstStyle/>
          <a:p>
            <a:pPr algn="ctr" eaLnBrk="1" fontAlgn="auto" hangingPunct="1">
              <a:spcAft>
                <a:spcPts val="0"/>
              </a:spcAft>
              <a:defRPr/>
            </a:pPr>
            <a:endParaRPr lang="tr-TR" sz="3600" b="1" dirty="0">
              <a:solidFill>
                <a:schemeClr val="tx1">
                  <a:lumMod val="75000"/>
                  <a:lumOff val="25000"/>
                </a:schemeClr>
              </a:solidFill>
              <a:latin typeface="Ebrima" pitchFamily="2" charset="0"/>
              <a:ea typeface="Ebrima" pitchFamily="2" charset="0"/>
              <a:cs typeface="Ebrima" pitchFamily="2" charset="0"/>
            </a:endParaRPr>
          </a:p>
        </p:txBody>
      </p:sp>
      <p:sp>
        <p:nvSpPr>
          <p:cNvPr id="7171" name="2 İçerik Yer Tutucusu"/>
          <p:cNvSpPr>
            <a:spLocks noGrp="1"/>
          </p:cNvSpPr>
          <p:nvPr>
            <p:ph idx="1"/>
          </p:nvPr>
        </p:nvSpPr>
        <p:spPr>
          <a:xfrm>
            <a:off x="457200" y="1412875"/>
            <a:ext cx="8229600" cy="4911725"/>
          </a:xfrm>
        </p:spPr>
        <p:txBody>
          <a:bodyPr/>
          <a:lstStyle/>
          <a:p>
            <a:pPr eaLnBrk="1" hangingPunct="1">
              <a:buClr>
                <a:srgbClr val="595959"/>
              </a:buClr>
              <a:buFont typeface="Wingdings" pitchFamily="2" charset="2"/>
              <a:buChar char="Ø"/>
              <a:defRPr/>
            </a:pPr>
            <a:endParaRPr lang="tr-TR" sz="2400" b="1" dirty="0" smtClean="0"/>
          </a:p>
          <a:p>
            <a:pPr eaLnBrk="1" hangingPunct="1">
              <a:buClr>
                <a:srgbClr val="595959"/>
              </a:buClr>
              <a:buFont typeface="Wingdings" pitchFamily="2" charset="2"/>
              <a:buChar char="Ø"/>
              <a:defRPr/>
            </a:pPr>
            <a:endParaRPr lang="tr-TR" sz="2400" b="1" dirty="0" smtClean="0"/>
          </a:p>
          <a:p>
            <a:pPr eaLnBrk="1" hangingPunct="1">
              <a:buClr>
                <a:srgbClr val="595959"/>
              </a:buClr>
              <a:buFont typeface="Wingdings" pitchFamily="2" charset="2"/>
              <a:buChar char="Ø"/>
              <a:defRPr/>
            </a:pPr>
            <a:r>
              <a:rPr lang="tr-TR" sz="2400" b="1" dirty="0" smtClean="0">
                <a:latin typeface="+mj-lt"/>
              </a:rPr>
              <a:t>Ocak 2016- Kasım 2016 arası</a:t>
            </a:r>
            <a:br>
              <a:rPr lang="tr-TR" sz="2400" b="1" dirty="0" smtClean="0">
                <a:latin typeface="+mj-lt"/>
              </a:rPr>
            </a:br>
            <a:r>
              <a:rPr lang="tr-TR" sz="2400" b="1" dirty="0" smtClean="0">
                <a:latin typeface="+mj-lt"/>
              </a:rPr>
              <a:t>    </a:t>
            </a:r>
            <a:br>
              <a:rPr lang="tr-TR" sz="2400" b="1" dirty="0" smtClean="0">
                <a:latin typeface="+mj-lt"/>
              </a:rPr>
            </a:br>
            <a:r>
              <a:rPr lang="tr-TR" sz="2400" b="1" dirty="0" smtClean="0">
                <a:latin typeface="+mj-lt"/>
              </a:rPr>
              <a:t>    Oda Sicilde Yapılan İşlem Sayısı </a:t>
            </a:r>
            <a:br>
              <a:rPr lang="tr-TR" sz="2400" b="1" dirty="0" smtClean="0">
                <a:latin typeface="+mj-lt"/>
              </a:rPr>
            </a:br>
            <a:r>
              <a:rPr lang="tr-TR" sz="2400" b="1" dirty="0" smtClean="0">
                <a:latin typeface="+mj-lt"/>
              </a:rPr>
              <a:t/>
            </a:r>
            <a:br>
              <a:rPr lang="tr-TR" sz="2400" b="1" dirty="0" smtClean="0">
                <a:latin typeface="+mj-lt"/>
              </a:rPr>
            </a:br>
            <a:r>
              <a:rPr lang="tr-TR" sz="2400" dirty="0" smtClean="0">
                <a:latin typeface="+mj-lt"/>
              </a:rPr>
              <a:t/>
            </a:r>
            <a:br>
              <a:rPr lang="tr-TR" sz="2400" dirty="0" smtClean="0">
                <a:latin typeface="+mj-lt"/>
              </a:rPr>
            </a:br>
            <a:r>
              <a:rPr lang="tr-TR" sz="2400" b="1" dirty="0" smtClean="0">
                <a:latin typeface="+mj-lt"/>
              </a:rPr>
              <a:t>	</a:t>
            </a:r>
            <a:r>
              <a:rPr lang="tr-TR" sz="2400" b="1" dirty="0" smtClean="0">
                <a:solidFill>
                  <a:srgbClr val="FF0000"/>
                </a:solidFill>
                <a:latin typeface="+mj-lt"/>
              </a:rPr>
              <a:t>GENEL TOPLAM:12.856 ADET</a:t>
            </a:r>
          </a:p>
          <a:p>
            <a:pPr eaLnBrk="1" hangingPunct="1">
              <a:buClr>
                <a:srgbClr val="595959"/>
              </a:buClr>
              <a:buFont typeface="Wingdings" pitchFamily="2" charset="2"/>
              <a:buChar char="Ø"/>
              <a:defRPr/>
            </a:pPr>
            <a:endParaRPr lang="tr-TR" sz="2400" b="1" dirty="0" smtClean="0">
              <a:latin typeface="+mj-lt"/>
            </a:endParaRPr>
          </a:p>
          <a:p>
            <a:pPr eaLnBrk="1" hangingPunct="1">
              <a:buClr>
                <a:srgbClr val="595959"/>
              </a:buClr>
              <a:buFont typeface="Wingdings" pitchFamily="2" charset="2"/>
              <a:buChar char="Ø"/>
              <a:defRPr/>
            </a:pPr>
            <a:r>
              <a:rPr lang="tr-TR" sz="2400" b="1" dirty="0" smtClean="0">
                <a:latin typeface="+mj-lt"/>
              </a:rPr>
              <a:t>BU İŞLEMLERDEN 7022 ADETİ ODA SİCİL MEMURLUĞUNA AİTTİR.</a:t>
            </a:r>
            <a:br>
              <a:rPr lang="tr-TR" sz="2400" b="1" dirty="0" smtClean="0">
                <a:latin typeface="+mj-lt"/>
              </a:rPr>
            </a:br>
            <a:endParaRPr lang="tr-TR" sz="2400" b="1" dirty="0" smtClean="0">
              <a:latin typeface="+mj-lt"/>
            </a:endParaRPr>
          </a:p>
        </p:txBody>
      </p:sp>
      <p:pic>
        <p:nvPicPr>
          <p:cNvPr id="4" name="Picture 2" descr="C:\Users\Aliağa Ticaret Odası\Desktop\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9688"/>
            <a:ext cx="10080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tr-TR" altLang="tr-TR" sz="1000" b="1" smtClean="0">
                <a:solidFill>
                  <a:srgbClr val="404040"/>
                </a:solidFill>
                <a:latin typeface="Ebrima" panose="02000000000000000000" pitchFamily="2" charset="0"/>
              </a:rPr>
              <a:t>Aliağa Ticaret Odası – www.alto.org.tr</a:t>
            </a:r>
          </a:p>
        </p:txBody>
      </p:sp>
    </p:spTree>
    <p:extLst>
      <p:ext uri="{BB962C8B-B14F-4D97-AF65-F5344CB8AC3E}">
        <p14:creationId xmlns:p14="http://schemas.microsoft.com/office/powerpoint/2010/main" val="2025816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5038" y="549275"/>
            <a:ext cx="7273925" cy="719138"/>
          </a:xfrm>
        </p:spPr>
        <p:txBody>
          <a:bodyPr>
            <a:normAutofit/>
          </a:bodyPr>
          <a:lstStyle/>
          <a:p>
            <a:pPr algn="ctr" eaLnBrk="1" fontAlgn="auto" hangingPunct="1">
              <a:spcAft>
                <a:spcPts val="0"/>
              </a:spcAft>
              <a:defRPr/>
            </a:pPr>
            <a:endParaRPr lang="tr-TR" sz="3600" b="1" dirty="0">
              <a:solidFill>
                <a:schemeClr val="tx1">
                  <a:lumMod val="75000"/>
                  <a:lumOff val="25000"/>
                </a:schemeClr>
              </a:solidFill>
              <a:latin typeface="Ebrima" pitchFamily="2" charset="0"/>
              <a:ea typeface="Ebrima" pitchFamily="2" charset="0"/>
              <a:cs typeface="Ebrima" pitchFamily="2" charset="0"/>
            </a:endParaRPr>
          </a:p>
        </p:txBody>
      </p:sp>
      <p:sp>
        <p:nvSpPr>
          <p:cNvPr id="8195" name="2 İçerik Yer Tutucusu"/>
          <p:cNvSpPr>
            <a:spLocks noGrp="1"/>
          </p:cNvSpPr>
          <p:nvPr>
            <p:ph idx="1"/>
          </p:nvPr>
        </p:nvSpPr>
        <p:spPr>
          <a:xfrm>
            <a:off x="457200" y="1412875"/>
            <a:ext cx="8229600" cy="4911725"/>
          </a:xfrm>
        </p:spPr>
        <p:txBody>
          <a:bodyPr/>
          <a:lstStyle/>
          <a:p>
            <a:pPr eaLnBrk="1" hangingPunct="1">
              <a:buClr>
                <a:srgbClr val="595959"/>
              </a:buClr>
              <a:buFont typeface="Wingdings" panose="05000000000000000000" pitchFamily="2" charset="2"/>
              <a:buChar char="Ø"/>
            </a:pPr>
            <a:r>
              <a:rPr lang="tr-TR" altLang="tr-TR" sz="2400" b="1" smtClean="0">
                <a:latin typeface="Calibri" panose="020F0502020204030204" pitchFamily="34" charset="0"/>
              </a:rPr>
              <a:t>Aralık ayı itibariyle ihracat işlemleri onayı 3533 adettir.. </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EN ÇOK İHRACAT İŞLEMİ YAPAN FİRMALAR</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1.KARDEMİR HADDECİLİK LTD.ŞTİ.</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2.KOCAER HADDECİLİK A.Ş.</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3.ÖZKAN DEMİR ÇELİK A.Ş.</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4.PETKİM PETROKİMYA A.Ş.</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5.TÜPRAŞ A.Ş.</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6.EGE GÜBRE A.Ş. </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7.MERTAŞ TURİZM A.Ş.</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8.KUBİLAY KİMYA LTD.ŞTİ</a:t>
            </a:r>
            <a:r>
              <a:rPr lang="tr-TR" altLang="tr-TR" sz="2000" b="1" smtClean="0">
                <a:latin typeface="Arial Narrow" panose="020B0606020202030204" pitchFamily="34" charset="0"/>
                <a:ea typeface="Ebrima" panose="02000000000000000000" pitchFamily="2" charset="0"/>
                <a:cs typeface="Ebrima" panose="02000000000000000000" pitchFamily="2" charset="0"/>
              </a:rPr>
              <a:t>.</a:t>
            </a:r>
          </a:p>
        </p:txBody>
      </p:sp>
      <p:pic>
        <p:nvPicPr>
          <p:cNvPr id="4" name="Picture 2" descr="C:\Users\Aliağa Ticaret Odası\Desktop\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9688"/>
            <a:ext cx="10080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tr-TR" altLang="tr-TR" sz="1000" b="1" smtClean="0">
                <a:solidFill>
                  <a:srgbClr val="404040"/>
                </a:solidFill>
                <a:latin typeface="Ebrima" panose="02000000000000000000" pitchFamily="2" charset="0"/>
              </a:rPr>
              <a:t>Aliağa Ticaret Odası – www.alto.org.tr</a:t>
            </a:r>
          </a:p>
        </p:txBody>
      </p:sp>
    </p:spTree>
    <p:extLst>
      <p:ext uri="{BB962C8B-B14F-4D97-AF65-F5344CB8AC3E}">
        <p14:creationId xmlns:p14="http://schemas.microsoft.com/office/powerpoint/2010/main" val="2078086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Başlık"/>
          <p:cNvSpPr>
            <a:spLocks noGrp="1"/>
          </p:cNvSpPr>
          <p:nvPr>
            <p:ph type="title"/>
          </p:nvPr>
        </p:nvSpPr>
        <p:spPr>
          <a:xfrm>
            <a:off x="935038" y="549275"/>
            <a:ext cx="7273925" cy="719138"/>
          </a:xfrm>
        </p:spPr>
        <p:txBody>
          <a:bodyPr/>
          <a:lstStyle/>
          <a:p>
            <a:pPr algn="ctr" eaLnBrk="1" hangingPunct="1"/>
            <a:r>
              <a:rPr lang="tr-TR" altLang="tr-TR" sz="3600" b="1" smtClean="0">
                <a:solidFill>
                  <a:srgbClr val="404040"/>
                </a:solidFill>
                <a:latin typeface="Ebrima" panose="02000000000000000000" pitchFamily="2" charset="0"/>
                <a:ea typeface="Ebrima" panose="02000000000000000000" pitchFamily="2" charset="0"/>
                <a:cs typeface="Ebrima" panose="02000000000000000000" pitchFamily="2" charset="0"/>
              </a:rPr>
              <a:t>KAPASİTE RAPORLARI</a:t>
            </a:r>
          </a:p>
        </p:txBody>
      </p:sp>
      <p:sp>
        <p:nvSpPr>
          <p:cNvPr id="9219" name="2 İçerik Yer Tutucusu"/>
          <p:cNvSpPr>
            <a:spLocks noGrp="1"/>
          </p:cNvSpPr>
          <p:nvPr>
            <p:ph idx="1"/>
          </p:nvPr>
        </p:nvSpPr>
        <p:spPr>
          <a:xfrm>
            <a:off x="457200" y="1412875"/>
            <a:ext cx="8229600" cy="4911725"/>
          </a:xfrm>
        </p:spPr>
        <p:txBody>
          <a:bodyPr/>
          <a:lstStyle/>
          <a:p>
            <a:pPr eaLnBrk="1" hangingPunct="1">
              <a:buClr>
                <a:srgbClr val="595959"/>
              </a:buClr>
              <a:buFont typeface="Wingdings 2" panose="05020102010507070707" pitchFamily="18" charset="2"/>
              <a:buNone/>
            </a:pPr>
            <a:r>
              <a:rPr lang="tr-TR" altLang="tr-TR" sz="2400" b="1" smtClean="0">
                <a:solidFill>
                  <a:srgbClr val="FF0000"/>
                </a:solidFill>
              </a:rPr>
              <a:t>    </a:t>
            </a:r>
            <a:r>
              <a:rPr lang="tr-TR" altLang="tr-TR" sz="2400" b="1" smtClean="0">
                <a:latin typeface="Calibri" panose="020F0502020204030204" pitchFamily="34" charset="0"/>
              </a:rPr>
              <a:t>Aralık ayı itibariyle  Odamız tarafından  22 adet kapasite raporu düzenlenmiştir.</a:t>
            </a:r>
          </a:p>
          <a:p>
            <a:pPr eaLnBrk="1" hangingPunct="1">
              <a:buClr>
                <a:srgbClr val="595959"/>
              </a:buClr>
              <a:buFont typeface="Wingdings 2" panose="05020102010507070707" pitchFamily="18" charset="2"/>
              <a:buNone/>
            </a:pPr>
            <a:endParaRPr lang="tr-TR" altLang="tr-TR" sz="2400" b="1" smtClean="0">
              <a:latin typeface="Calibri" panose="020F0502020204030204" pitchFamily="34" charset="0"/>
            </a:endParaRP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Kapasite raporu verilen sektörler:</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1.Mıcır ve balast: 1 adet</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2.Hazır yemek (tabldot)üretimi: 1 adet</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3.Metal rulo sacdan levha sac boya kesme ve paketleme boru profil üretimi:1 adet</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4.Metallerin makinede işlenmesi : 1 adet</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5.Elenmiş paketlenmiş kömür:1 adet</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6.Selet,Greyder Bıçağı ,Kontray üretimi :1 adet</a:t>
            </a:r>
          </a:p>
          <a:p>
            <a:pPr eaLnBrk="1" hangingPunct="1">
              <a:buClr>
                <a:srgbClr val="595959"/>
              </a:buClr>
              <a:buFont typeface="Wingdings" panose="05000000000000000000" pitchFamily="2" charset="2"/>
              <a:buChar char="Ø"/>
            </a:pPr>
            <a:r>
              <a:rPr lang="tr-TR" altLang="tr-TR" sz="2000" b="1" smtClean="0">
                <a:latin typeface="Calibri" panose="020F0502020204030204" pitchFamily="34" charset="0"/>
                <a:ea typeface="Ebrima" panose="02000000000000000000" pitchFamily="2" charset="0"/>
                <a:cs typeface="Ebrima" panose="02000000000000000000" pitchFamily="2" charset="0"/>
              </a:rPr>
              <a:t>7.Boruprefabrikasyon saha tankları ,depolama ekipmanları imalatı :1 adet</a:t>
            </a:r>
          </a:p>
          <a:p>
            <a:pPr eaLnBrk="1" hangingPunct="1">
              <a:buClr>
                <a:srgbClr val="595959"/>
              </a:buClr>
              <a:buFont typeface="Wingdings" panose="05000000000000000000" pitchFamily="2" charset="2"/>
              <a:buChar char="Ø"/>
            </a:pPr>
            <a:endParaRPr lang="tr-TR" altLang="tr-TR" sz="2000" b="1" smtClean="0">
              <a:latin typeface="Arial Narrow" panose="020B0606020202030204" pitchFamily="34" charset="0"/>
              <a:ea typeface="Ebrima" panose="02000000000000000000" pitchFamily="2" charset="0"/>
              <a:cs typeface="Ebrima" panose="02000000000000000000" pitchFamily="2" charset="0"/>
            </a:endParaRPr>
          </a:p>
        </p:txBody>
      </p:sp>
      <p:pic>
        <p:nvPicPr>
          <p:cNvPr id="4" name="Picture 2" descr="C:\Users\Aliağa Ticaret Odası\Desktop\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9688"/>
            <a:ext cx="10080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tr-TR" altLang="tr-TR" sz="1000" b="1" smtClean="0">
                <a:solidFill>
                  <a:srgbClr val="404040"/>
                </a:solidFill>
                <a:latin typeface="Ebrima" panose="02000000000000000000" pitchFamily="2" charset="0"/>
              </a:rPr>
              <a:t>Aliağa Ticaret Odası – www.alto.org.tr</a:t>
            </a:r>
          </a:p>
        </p:txBody>
      </p:sp>
    </p:spTree>
    <p:extLst>
      <p:ext uri="{BB962C8B-B14F-4D97-AF65-F5344CB8AC3E}">
        <p14:creationId xmlns:p14="http://schemas.microsoft.com/office/powerpoint/2010/main" val="349049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1 Başlık"/>
          <p:cNvSpPr txBox="1">
            <a:spLocks noGrp="1"/>
          </p:cNvSpPr>
          <p:nvPr>
            <p:ph type="ctrTitle"/>
          </p:nvPr>
        </p:nvSpPr>
        <p:spPr/>
        <p:txBody>
          <a:bodyPr anchorCtr="1"/>
          <a:lstStyle/>
          <a:p>
            <a:pPr lvl="0" algn="ctr"/>
            <a:r>
              <a:rPr lang="tr-TR"/>
              <a:t>BÜTÇE VE MUHASEBE</a:t>
            </a:r>
          </a:p>
        </p:txBody>
      </p:sp>
      <p:sp>
        <p:nvSpPr>
          <p:cNvPr id="3" name="2 Alt Başlık"/>
          <p:cNvSpPr txBox="1">
            <a:spLocks noGrp="1"/>
          </p:cNvSpPr>
          <p:nvPr>
            <p:ph type="subTitle" idx="1"/>
          </p:nvPr>
        </p:nvSpPr>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Başlık"/>
          <p:cNvSpPr>
            <a:spLocks noGrp="1"/>
          </p:cNvSpPr>
          <p:nvPr>
            <p:ph type="title"/>
          </p:nvPr>
        </p:nvSpPr>
        <p:spPr>
          <a:xfrm>
            <a:off x="935038" y="549275"/>
            <a:ext cx="7273925" cy="719138"/>
          </a:xfrm>
        </p:spPr>
        <p:txBody>
          <a:bodyPr/>
          <a:lstStyle/>
          <a:p>
            <a:pPr algn="ctr" eaLnBrk="1" hangingPunct="1"/>
            <a:r>
              <a:rPr lang="tr-TR" altLang="tr-TR" sz="3600" b="1" smtClean="0">
                <a:solidFill>
                  <a:srgbClr val="404040"/>
                </a:solidFill>
                <a:latin typeface="Ebrima" panose="02000000000000000000" pitchFamily="2" charset="0"/>
                <a:ea typeface="Ebrima" panose="02000000000000000000" pitchFamily="2" charset="0"/>
                <a:cs typeface="Ebrima" panose="02000000000000000000" pitchFamily="2" charset="0"/>
              </a:rPr>
              <a:t>KAPASİTE RAPORLARI</a:t>
            </a:r>
          </a:p>
        </p:txBody>
      </p:sp>
      <p:sp>
        <p:nvSpPr>
          <p:cNvPr id="10243" name="2 İçerik Yer Tutucusu"/>
          <p:cNvSpPr>
            <a:spLocks noGrp="1"/>
          </p:cNvSpPr>
          <p:nvPr>
            <p:ph idx="1"/>
          </p:nvPr>
        </p:nvSpPr>
        <p:spPr>
          <a:xfrm>
            <a:off x="457200" y="1412875"/>
            <a:ext cx="8229600" cy="4911725"/>
          </a:xfrm>
        </p:spPr>
        <p:txBody>
          <a:bodyPr/>
          <a:lstStyle/>
          <a:p>
            <a:pPr marL="514350" indent="-514350" eaLnBrk="1" hangingPunct="1">
              <a:lnSpc>
                <a:spcPct val="90000"/>
              </a:lnSpc>
              <a:buClr>
                <a:schemeClr val="bg2"/>
              </a:buClr>
              <a:buSzPct val="75000"/>
            </a:pPr>
            <a:endParaRPr lang="tr-TR" altLang="tr-TR" sz="2400" b="1" smtClean="0"/>
          </a:p>
          <a:p>
            <a:pPr marL="514350" indent="-514350" eaLnBrk="1" hangingPunct="1">
              <a:lnSpc>
                <a:spcPct val="90000"/>
              </a:lnSpc>
              <a:buClr>
                <a:schemeClr val="bg2"/>
              </a:buClr>
              <a:buSzPct val="75000"/>
            </a:pPr>
            <a:r>
              <a:rPr lang="tr-TR" altLang="tr-TR" sz="2000" b="1" smtClean="0">
                <a:latin typeface="Calibri" panose="020F0502020204030204" pitchFamily="34" charset="0"/>
                <a:ea typeface="Ebrima" panose="02000000000000000000" pitchFamily="2" charset="0"/>
                <a:cs typeface="Ebrima" panose="02000000000000000000" pitchFamily="2" charset="0"/>
              </a:rPr>
              <a:t>8. Madeni yağ ve Antifriz üretimi :1 adet</a:t>
            </a:r>
            <a:endParaRPr lang="tr-TR" altLang="tr-TR" sz="2000" smtClean="0">
              <a:latin typeface="Calibri" panose="020F0502020204030204" pitchFamily="34" charset="0"/>
              <a:ea typeface="Ebrima" panose="02000000000000000000" pitchFamily="2" charset="0"/>
              <a:cs typeface="Ebrima" panose="02000000000000000000" pitchFamily="2" charset="0"/>
            </a:endParaRPr>
          </a:p>
          <a:p>
            <a:pPr marL="514350" indent="-514350" eaLnBrk="1" hangingPunct="1">
              <a:lnSpc>
                <a:spcPct val="90000"/>
              </a:lnSpc>
              <a:buClr>
                <a:schemeClr val="bg2"/>
              </a:buClr>
              <a:buSzPct val="75000"/>
              <a:buFont typeface="Wingdings 2" panose="05020102010507070707" pitchFamily="18" charset="2"/>
              <a:buNone/>
            </a:pPr>
            <a:r>
              <a:rPr lang="tr-TR" altLang="tr-TR" sz="2000" b="1" smtClean="0">
                <a:latin typeface="Calibri" panose="020F0502020204030204" pitchFamily="34" charset="0"/>
              </a:rPr>
              <a:t>         9. Sıcak demir haddeciliği :1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10. Deri ve tekstil kimyasalları ve boyası üretimi : 1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11. Elenmiş paketlenmiş linyit kömürü: 1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12. Blok bazalt, parke taşı, mıcır ve granül (balast):1adet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13. Demir çelik hammaddesi üretimi :1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14. Elektrik enerjisi üretimi  :1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15.Kimyevi gübre üretimi     : 1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16.Sanayi yağları üretimi      : 1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17.Süt ürünleri üretimi         : 2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18. Zeytinyağı üretimi           : 2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19. LPG Tüp dolumu              : 1 adet</a:t>
            </a:r>
          </a:p>
          <a:p>
            <a:pPr marL="514350" indent="-514350" eaLnBrk="1" hangingPunct="1">
              <a:lnSpc>
                <a:spcPct val="90000"/>
              </a:lnSpc>
              <a:buClr>
                <a:schemeClr val="bg2"/>
              </a:buClr>
              <a:buSzPct val="75000"/>
            </a:pPr>
            <a:r>
              <a:rPr lang="tr-TR" altLang="tr-TR" sz="2000" b="1" smtClean="0">
                <a:latin typeface="Calibri" panose="020F0502020204030204" pitchFamily="34" charset="0"/>
              </a:rPr>
              <a:t>20.Gıda sektörüne ait laboratuar test cihazları : 1 adet</a:t>
            </a:r>
          </a:p>
          <a:p>
            <a:pPr marL="514350" indent="-514350" eaLnBrk="1" hangingPunct="1">
              <a:lnSpc>
                <a:spcPct val="90000"/>
              </a:lnSpc>
              <a:buClr>
                <a:schemeClr val="bg2"/>
              </a:buClr>
              <a:buSzPct val="75000"/>
            </a:pPr>
            <a:endParaRPr lang="tr-TR" altLang="tr-TR" sz="2400" b="1" smtClean="0">
              <a:latin typeface="Calibri" panose="020F0502020204030204" pitchFamily="34" charset="0"/>
            </a:endParaRPr>
          </a:p>
          <a:p>
            <a:pPr marL="514350" indent="-514350" eaLnBrk="1" hangingPunct="1">
              <a:lnSpc>
                <a:spcPct val="90000"/>
              </a:lnSpc>
              <a:buClr>
                <a:schemeClr val="bg2"/>
              </a:buClr>
              <a:buSzPct val="75000"/>
            </a:pPr>
            <a:endParaRPr lang="tr-TR" altLang="tr-TR" sz="2400" b="1" smtClean="0">
              <a:latin typeface="Arial Narrow" panose="020B0606020202030204" pitchFamily="34" charset="0"/>
            </a:endParaRPr>
          </a:p>
          <a:p>
            <a:pPr marL="514350" indent="-514350" eaLnBrk="1" hangingPunct="1">
              <a:lnSpc>
                <a:spcPct val="90000"/>
              </a:lnSpc>
              <a:buClr>
                <a:schemeClr val="bg2"/>
              </a:buClr>
              <a:buSzPct val="75000"/>
            </a:pPr>
            <a:endParaRPr lang="tr-TR" altLang="tr-TR" sz="2400" b="1" smtClean="0"/>
          </a:p>
        </p:txBody>
      </p:sp>
      <p:pic>
        <p:nvPicPr>
          <p:cNvPr id="4" name="Picture 2" descr="C:\Users\Aliağa Ticaret Odası\Desktop\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9688"/>
            <a:ext cx="10080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tr-TR" altLang="tr-TR" sz="1000" b="1" smtClean="0">
                <a:solidFill>
                  <a:srgbClr val="404040"/>
                </a:solidFill>
                <a:latin typeface="Ebrima" panose="02000000000000000000" pitchFamily="2" charset="0"/>
              </a:rPr>
              <a:t>Aliağa Ticaret Odası – www.alto.org.tr</a:t>
            </a:r>
          </a:p>
        </p:txBody>
      </p:sp>
    </p:spTree>
    <p:extLst>
      <p:ext uri="{BB962C8B-B14F-4D97-AF65-F5344CB8AC3E}">
        <p14:creationId xmlns:p14="http://schemas.microsoft.com/office/powerpoint/2010/main" val="3604207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Başlık"/>
          <p:cNvSpPr>
            <a:spLocks noGrp="1"/>
          </p:cNvSpPr>
          <p:nvPr>
            <p:ph type="title"/>
          </p:nvPr>
        </p:nvSpPr>
        <p:spPr>
          <a:xfrm>
            <a:off x="935038" y="549275"/>
            <a:ext cx="7273925" cy="719138"/>
          </a:xfrm>
        </p:spPr>
        <p:txBody>
          <a:bodyPr/>
          <a:lstStyle/>
          <a:p>
            <a:pPr algn="ctr" eaLnBrk="1" hangingPunct="1"/>
            <a:r>
              <a:rPr lang="tr-TR" altLang="tr-TR" sz="3600" b="1" smtClean="0">
                <a:solidFill>
                  <a:srgbClr val="404040"/>
                </a:solidFill>
                <a:latin typeface="Ebrima" panose="02000000000000000000" pitchFamily="2" charset="0"/>
                <a:ea typeface="Ebrima" panose="02000000000000000000" pitchFamily="2" charset="0"/>
                <a:cs typeface="Ebrima" panose="02000000000000000000" pitchFamily="2" charset="0"/>
              </a:rPr>
              <a:t>EKSPERTİZ RAPORLARI</a:t>
            </a:r>
          </a:p>
        </p:txBody>
      </p:sp>
      <p:sp>
        <p:nvSpPr>
          <p:cNvPr id="3" name="2 İçerik Yer Tutucusu"/>
          <p:cNvSpPr>
            <a:spLocks noGrp="1"/>
          </p:cNvSpPr>
          <p:nvPr>
            <p:ph idx="1"/>
          </p:nvPr>
        </p:nvSpPr>
        <p:spPr>
          <a:xfrm>
            <a:off x="457200" y="1412875"/>
            <a:ext cx="8229600" cy="4911725"/>
          </a:xfrm>
        </p:spPr>
        <p:txBody>
          <a:bodyPr>
            <a:normAutofit/>
          </a:bodyPr>
          <a:lstStyle/>
          <a:p>
            <a:pPr marL="514350" indent="-514350" eaLnBrk="1" hangingPunct="1">
              <a:lnSpc>
                <a:spcPct val="90000"/>
              </a:lnSpc>
              <a:buClr>
                <a:schemeClr val="bg2"/>
              </a:buClr>
              <a:buSzPct val="75000"/>
              <a:defRPr/>
            </a:pPr>
            <a:r>
              <a:rPr lang="tr-TR" sz="2400" b="1" kern="0" dirty="0" smtClean="0">
                <a:latin typeface="+mj-lt"/>
              </a:rPr>
              <a:t>2016 yılında Odamız tarafından 34 adet ekspertiz raporu ,1 adet antrepo yazısı,1 adet yerli malı belgesi verilmiştir.</a:t>
            </a:r>
          </a:p>
          <a:p>
            <a:pPr marL="514350" indent="-514350" eaLnBrk="1" hangingPunct="1">
              <a:lnSpc>
                <a:spcPct val="90000"/>
              </a:lnSpc>
              <a:buClr>
                <a:schemeClr val="bg2"/>
              </a:buClr>
              <a:buSzPct val="75000"/>
              <a:defRPr/>
            </a:pPr>
            <a:r>
              <a:rPr lang="tr-TR" sz="2400" b="1" kern="0" dirty="0" smtClean="0">
                <a:latin typeface="+mj-lt"/>
              </a:rPr>
              <a:t>EKSPERTİZ RAPORU VERİLEN  SEKTÖRLER:</a:t>
            </a:r>
          </a:p>
          <a:p>
            <a:pPr marL="514350" indent="-514350" eaLnBrk="1" hangingPunct="1">
              <a:lnSpc>
                <a:spcPct val="90000"/>
              </a:lnSpc>
              <a:buClr>
                <a:schemeClr val="bg2"/>
              </a:buClr>
              <a:buSzPct val="75000"/>
              <a:defRPr/>
            </a:pPr>
            <a:r>
              <a:rPr lang="tr-TR" sz="2400" b="1" kern="0" dirty="0" smtClean="0">
                <a:latin typeface="+mj-lt"/>
              </a:rPr>
              <a:t>*</a:t>
            </a:r>
            <a:r>
              <a:rPr lang="tr-TR" sz="2400" b="1" kern="0" dirty="0" err="1" smtClean="0">
                <a:latin typeface="+mj-lt"/>
              </a:rPr>
              <a:t>Petkim</a:t>
            </a:r>
            <a:r>
              <a:rPr lang="tr-TR" sz="2400" b="1" kern="0" dirty="0" smtClean="0">
                <a:latin typeface="+mj-lt"/>
              </a:rPr>
              <a:t> Petrokimya Holding A.Ş için geçici çıkış yazıları </a:t>
            </a:r>
          </a:p>
          <a:p>
            <a:pPr marL="514350" indent="-514350" eaLnBrk="1" hangingPunct="1">
              <a:lnSpc>
                <a:spcPct val="90000"/>
              </a:lnSpc>
              <a:buClr>
                <a:schemeClr val="bg2"/>
              </a:buClr>
              <a:buSzPct val="75000"/>
              <a:defRPr/>
            </a:pPr>
            <a:r>
              <a:rPr lang="tr-TR" sz="2400" b="1" kern="0" dirty="0" smtClean="0">
                <a:latin typeface="+mj-lt"/>
              </a:rPr>
              <a:t> (11 ADET)</a:t>
            </a:r>
          </a:p>
          <a:p>
            <a:pPr marL="514350" indent="-514350" eaLnBrk="1" hangingPunct="1">
              <a:lnSpc>
                <a:spcPct val="90000"/>
              </a:lnSpc>
              <a:buClr>
                <a:schemeClr val="bg2"/>
              </a:buClr>
              <a:buSzPct val="75000"/>
              <a:defRPr/>
            </a:pPr>
            <a:r>
              <a:rPr lang="tr-TR" sz="2400" b="1" kern="0" dirty="0" smtClean="0">
                <a:latin typeface="+mj-lt"/>
              </a:rPr>
              <a:t>*Kardemir Haddecilik için geçici çıkış yazıları(5 adet)</a:t>
            </a:r>
          </a:p>
          <a:p>
            <a:pPr marL="514350" indent="-514350" eaLnBrk="1" hangingPunct="1">
              <a:lnSpc>
                <a:spcPct val="90000"/>
              </a:lnSpc>
              <a:buClr>
                <a:schemeClr val="bg2"/>
              </a:buClr>
              <a:buSzPct val="75000"/>
              <a:defRPr/>
            </a:pPr>
            <a:r>
              <a:rPr lang="tr-TR" sz="2400" b="1" kern="0" dirty="0" smtClean="0">
                <a:latin typeface="+mj-lt"/>
              </a:rPr>
              <a:t>*Yemek üretimi  (3 adet)</a:t>
            </a:r>
          </a:p>
          <a:p>
            <a:pPr marL="514350" indent="-514350" eaLnBrk="1" hangingPunct="1">
              <a:lnSpc>
                <a:spcPct val="90000"/>
              </a:lnSpc>
              <a:buClr>
                <a:schemeClr val="bg2"/>
              </a:buClr>
              <a:buSzPct val="75000"/>
              <a:defRPr/>
            </a:pPr>
            <a:r>
              <a:rPr lang="tr-TR" sz="2400" b="1" kern="0" dirty="0" smtClean="0">
                <a:latin typeface="+mj-lt"/>
              </a:rPr>
              <a:t>* İşletme belgesi almak üzere verilen(5 adet)</a:t>
            </a:r>
          </a:p>
          <a:p>
            <a:pPr marL="514350" indent="-514350" eaLnBrk="1" hangingPunct="1">
              <a:lnSpc>
                <a:spcPct val="90000"/>
              </a:lnSpc>
              <a:buClr>
                <a:schemeClr val="bg2"/>
              </a:buClr>
              <a:buSzPct val="75000"/>
              <a:defRPr/>
            </a:pPr>
            <a:r>
              <a:rPr lang="tr-TR" sz="2400" b="1" kern="0" dirty="0" smtClean="0">
                <a:latin typeface="+mj-lt"/>
              </a:rPr>
              <a:t>*İnşaat malzemeleri ve boya satışı ( 1 adet)</a:t>
            </a:r>
          </a:p>
          <a:p>
            <a:pPr marL="514350" indent="-514350" eaLnBrk="1" hangingPunct="1">
              <a:lnSpc>
                <a:spcPct val="90000"/>
              </a:lnSpc>
              <a:buClr>
                <a:schemeClr val="bg2"/>
              </a:buClr>
              <a:buSzPct val="75000"/>
              <a:defRPr/>
            </a:pPr>
            <a:r>
              <a:rPr lang="tr-TR" sz="2400" b="1" kern="0" dirty="0" smtClean="0">
                <a:latin typeface="+mj-lt"/>
              </a:rPr>
              <a:t>*Üretim miktarının  kapasite raporundaki değeri aşması ile ilgili (1 adet)</a:t>
            </a:r>
          </a:p>
          <a:p>
            <a:pPr marL="274320" indent="-274320" eaLnBrk="1" fontAlgn="auto" hangingPunct="1">
              <a:spcAft>
                <a:spcPts val="0"/>
              </a:spcAft>
              <a:buClr>
                <a:schemeClr val="tx1">
                  <a:lumMod val="65000"/>
                  <a:lumOff val="35000"/>
                </a:schemeClr>
              </a:buClr>
              <a:buFont typeface="Wingdings" pitchFamily="2" charset="2"/>
              <a:buChar char="Ø"/>
              <a:defRPr/>
            </a:pPr>
            <a:endParaRPr lang="tr-TR" sz="2400" dirty="0" smtClean="0">
              <a:solidFill>
                <a:schemeClr val="tx1">
                  <a:lumMod val="65000"/>
                  <a:lumOff val="35000"/>
                </a:schemeClr>
              </a:solidFill>
              <a:latin typeface="Ebrima" pitchFamily="2" charset="0"/>
              <a:ea typeface="Ebrima" pitchFamily="2" charset="0"/>
              <a:cs typeface="Ebrima" pitchFamily="2" charset="0"/>
            </a:endParaRPr>
          </a:p>
        </p:txBody>
      </p:sp>
      <p:pic>
        <p:nvPicPr>
          <p:cNvPr id="4" name="Picture 2" descr="C:\Users\Aliağa Ticaret Odası\Desktop\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9688"/>
            <a:ext cx="10080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tr-TR" altLang="tr-TR" sz="1000" b="1" smtClean="0">
                <a:solidFill>
                  <a:srgbClr val="404040"/>
                </a:solidFill>
                <a:latin typeface="Ebrima" panose="02000000000000000000" pitchFamily="2" charset="0"/>
              </a:rPr>
              <a:t>Aliağa Ticaret Odası – www.alto.org.tr</a:t>
            </a:r>
          </a:p>
        </p:txBody>
      </p:sp>
    </p:spTree>
    <p:extLst>
      <p:ext uri="{BB962C8B-B14F-4D97-AF65-F5344CB8AC3E}">
        <p14:creationId xmlns:p14="http://schemas.microsoft.com/office/powerpoint/2010/main" val="2988865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Başlık"/>
          <p:cNvSpPr>
            <a:spLocks noGrp="1"/>
          </p:cNvSpPr>
          <p:nvPr>
            <p:ph type="title"/>
          </p:nvPr>
        </p:nvSpPr>
        <p:spPr/>
        <p:txBody>
          <a:bodyPr/>
          <a:lstStyle/>
          <a:p>
            <a:endParaRPr lang="tr-TR" altLang="tr-TR" smtClean="0"/>
          </a:p>
        </p:txBody>
      </p:sp>
      <p:sp>
        <p:nvSpPr>
          <p:cNvPr id="12291" name="2 İçerik Yer Tutucusu"/>
          <p:cNvSpPr>
            <a:spLocks noGrp="1"/>
          </p:cNvSpPr>
          <p:nvPr>
            <p:ph idx="1"/>
          </p:nvPr>
        </p:nvSpPr>
        <p:spPr>
          <a:xfrm>
            <a:off x="468313" y="1916113"/>
            <a:ext cx="8229600" cy="4389437"/>
          </a:xfrm>
        </p:spPr>
        <p:txBody>
          <a:bodyPr/>
          <a:lstStyle/>
          <a:p>
            <a:pPr>
              <a:defRPr/>
            </a:pPr>
            <a:r>
              <a:rPr lang="tr-TR" sz="2800" b="1" dirty="0" smtClean="0">
                <a:latin typeface="+mj-lt"/>
              </a:rPr>
              <a:t>Su tüketimi tespit talebi(5 adet)</a:t>
            </a:r>
          </a:p>
          <a:p>
            <a:pPr>
              <a:defRPr/>
            </a:pPr>
            <a:r>
              <a:rPr lang="tr-TR" sz="2800" b="1" dirty="0" smtClean="0">
                <a:latin typeface="+mj-lt"/>
              </a:rPr>
              <a:t>Demir çelik ürünleri satışı (1 adet)</a:t>
            </a:r>
          </a:p>
          <a:p>
            <a:pPr>
              <a:defRPr/>
            </a:pPr>
            <a:r>
              <a:rPr lang="tr-TR" sz="2800" b="1" dirty="0" smtClean="0">
                <a:latin typeface="+mj-lt"/>
              </a:rPr>
              <a:t>İş makinesinin yurtdışına çıkışı (1 adet)</a:t>
            </a:r>
          </a:p>
          <a:p>
            <a:pPr>
              <a:defRPr/>
            </a:pPr>
            <a:r>
              <a:rPr lang="tr-TR" sz="2800" b="1" dirty="0" smtClean="0">
                <a:latin typeface="+mj-lt"/>
              </a:rPr>
              <a:t>Hasar tespiti ile ilgili (1 adet)</a:t>
            </a:r>
          </a:p>
          <a:p>
            <a:pPr>
              <a:buFont typeface="Wingdings 2" panose="05020102010507070707" pitchFamily="18" charset="2"/>
              <a:buNone/>
              <a:defRPr/>
            </a:pPr>
            <a:endParaRPr lang="tr-TR" sz="2800" b="1" dirty="0" smtClean="0">
              <a:latin typeface="Arial Narrow" pitchFamily="34" charset="0"/>
            </a:endParaRPr>
          </a:p>
          <a:p>
            <a:pPr>
              <a:buFont typeface="Wingdings 2" panose="05020102010507070707" pitchFamily="18" charset="2"/>
              <a:buNone/>
              <a:defRPr/>
            </a:pPr>
            <a:endParaRPr lang="tr-TR" sz="2000" b="1" dirty="0" smtClean="0">
              <a:solidFill>
                <a:srgbClr val="FF0000"/>
              </a:solidFill>
              <a:latin typeface="Arial Narrow" pitchFamily="34" charset="0"/>
            </a:endParaRPr>
          </a:p>
        </p:txBody>
      </p:sp>
      <p:sp>
        <p:nvSpPr>
          <p:cNvPr id="4" name="3 Altbilgi Yer Tutucusu"/>
          <p:cNvSpPr>
            <a:spLocks noGrp="1"/>
          </p:cNvSpPr>
          <p:nvPr>
            <p:ph type="ftr" sz="quarter" idx="4294967295"/>
          </p:nvPr>
        </p:nvSpPr>
        <p:spPr/>
        <p:txBody>
          <a:bodyPr/>
          <a:lstStyle/>
          <a:p>
            <a:pPr>
              <a:defRPr/>
            </a:pPr>
            <a:r>
              <a:rPr lang="tr-TR" dirty="0" smtClean="0"/>
              <a:t>Aliağa Ticaret Odası – www.alto.org.tr</a:t>
            </a:r>
            <a:endParaRPr lang="tr-TR" dirty="0"/>
          </a:p>
        </p:txBody>
      </p:sp>
    </p:spTree>
    <p:extLst>
      <p:ext uri="{BB962C8B-B14F-4D97-AF65-F5344CB8AC3E}">
        <p14:creationId xmlns:p14="http://schemas.microsoft.com/office/powerpoint/2010/main" val="3222673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Başlık"/>
          <p:cNvSpPr>
            <a:spLocks noGrp="1"/>
          </p:cNvSpPr>
          <p:nvPr>
            <p:ph type="title"/>
          </p:nvPr>
        </p:nvSpPr>
        <p:spPr/>
        <p:txBody>
          <a:bodyPr/>
          <a:lstStyle/>
          <a:p>
            <a:endParaRPr lang="tr-TR" altLang="tr-TR" smtClean="0"/>
          </a:p>
        </p:txBody>
      </p:sp>
      <p:sp>
        <p:nvSpPr>
          <p:cNvPr id="13315" name="2 İçerik Yer Tutucusu"/>
          <p:cNvSpPr>
            <a:spLocks noGrp="1"/>
          </p:cNvSpPr>
          <p:nvPr>
            <p:ph idx="1"/>
          </p:nvPr>
        </p:nvSpPr>
        <p:spPr>
          <a:xfrm>
            <a:off x="539750" y="1844675"/>
            <a:ext cx="8229600" cy="4389438"/>
          </a:xfrm>
        </p:spPr>
        <p:txBody>
          <a:bodyPr/>
          <a:lstStyle/>
          <a:p>
            <a:pPr>
              <a:defRPr/>
            </a:pPr>
            <a:r>
              <a:rPr lang="tr-TR" sz="2400" dirty="0" smtClean="0">
                <a:latin typeface="+mj-lt"/>
              </a:rPr>
              <a:t>1 firmaya başvuruları üzerine antrepo yazısı verilmiştir.</a:t>
            </a:r>
          </a:p>
          <a:p>
            <a:pPr>
              <a:buFont typeface="Wingdings 2" panose="05020102010507070707" pitchFamily="18" charset="2"/>
              <a:buNone/>
              <a:defRPr/>
            </a:pPr>
            <a:r>
              <a:rPr lang="tr-TR" sz="2400" dirty="0" smtClean="0">
                <a:latin typeface="+mj-lt"/>
              </a:rPr>
              <a:t>      APM TERMİNALLERİ LİMAN İŞLETMECİLİĞİ A.Ş.</a:t>
            </a:r>
          </a:p>
          <a:p>
            <a:pPr>
              <a:buFont typeface="Wingdings 2" panose="05020102010507070707" pitchFamily="18" charset="2"/>
              <a:buNone/>
              <a:defRPr/>
            </a:pPr>
            <a:r>
              <a:rPr lang="tr-TR" sz="2400" dirty="0" smtClean="0">
                <a:latin typeface="+mj-lt"/>
              </a:rPr>
              <a:t>*YÜCEBAŞ MAKİNE ANALİTİK CİHAZLAR LTD.ŞTİ firmasına 1 adet yerli malı belgesi düzenlenmiştir.</a:t>
            </a:r>
          </a:p>
          <a:p>
            <a:pPr>
              <a:buFont typeface="Wingdings 2" panose="05020102010507070707" pitchFamily="18" charset="2"/>
              <a:buNone/>
              <a:defRPr/>
            </a:pPr>
            <a:r>
              <a:rPr lang="tr-TR" sz="2200" dirty="0" smtClean="0">
                <a:latin typeface="Arial Narrow" pitchFamily="34" charset="0"/>
              </a:rPr>
              <a:t>     </a:t>
            </a:r>
          </a:p>
          <a:p>
            <a:pPr>
              <a:buFont typeface="Wingdings 2" panose="05020102010507070707" pitchFamily="18" charset="2"/>
              <a:buNone/>
              <a:defRPr/>
            </a:pPr>
            <a:r>
              <a:rPr lang="tr-TR" sz="2200" dirty="0" smtClean="0">
                <a:latin typeface="Arial Narrow" pitchFamily="34" charset="0"/>
              </a:rPr>
              <a:t>    </a:t>
            </a:r>
          </a:p>
        </p:txBody>
      </p:sp>
      <p:sp>
        <p:nvSpPr>
          <p:cNvPr id="4" name="3 Altbilgi Yer Tutucusu"/>
          <p:cNvSpPr>
            <a:spLocks noGrp="1"/>
          </p:cNvSpPr>
          <p:nvPr>
            <p:ph type="ftr" sz="quarter" idx="4294967295"/>
          </p:nvPr>
        </p:nvSpPr>
        <p:spPr/>
        <p:txBody>
          <a:bodyPr/>
          <a:lstStyle/>
          <a:p>
            <a:pPr>
              <a:defRPr/>
            </a:pPr>
            <a:r>
              <a:rPr lang="tr-TR" smtClean="0"/>
              <a:t>Aliağa Ticaret Odası – www.alto.org.tr</a:t>
            </a:r>
            <a:endParaRPr lang="tr-TR"/>
          </a:p>
        </p:txBody>
      </p:sp>
    </p:spTree>
    <p:extLst>
      <p:ext uri="{BB962C8B-B14F-4D97-AF65-F5344CB8AC3E}">
        <p14:creationId xmlns:p14="http://schemas.microsoft.com/office/powerpoint/2010/main" val="2945377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Başlık"/>
          <p:cNvSpPr>
            <a:spLocks noGrp="1"/>
          </p:cNvSpPr>
          <p:nvPr>
            <p:ph type="title"/>
          </p:nvPr>
        </p:nvSpPr>
        <p:spPr/>
        <p:txBody>
          <a:bodyPr/>
          <a:lstStyle/>
          <a:p>
            <a:r>
              <a:rPr lang="tr-TR" altLang="tr-TR" smtClean="0"/>
              <a:t>DİĞER YAPILAN FAALİYETLER</a:t>
            </a:r>
            <a:br>
              <a:rPr lang="tr-TR" altLang="tr-TR" smtClean="0"/>
            </a:br>
            <a:endParaRPr lang="tr-TR" altLang="tr-TR" smtClean="0"/>
          </a:p>
        </p:txBody>
      </p:sp>
      <p:sp>
        <p:nvSpPr>
          <p:cNvPr id="14339" name="2 İçerik Yer Tutucusu"/>
          <p:cNvSpPr>
            <a:spLocks noGrp="1"/>
          </p:cNvSpPr>
          <p:nvPr>
            <p:ph idx="1"/>
          </p:nvPr>
        </p:nvSpPr>
        <p:spPr/>
        <p:txBody>
          <a:bodyPr/>
          <a:lstStyle/>
          <a:p>
            <a:pPr>
              <a:defRPr/>
            </a:pPr>
            <a:r>
              <a:rPr lang="tr-TR" sz="2400" b="1" dirty="0" smtClean="0">
                <a:latin typeface="+mj-lt"/>
              </a:rPr>
              <a:t>2016 yılında 166 adet iş makinesi ruhsatı düzenlenmiştir. Bunlardan 70 tanesi 2.el makine 96 tanesi sıfır iş makinesidir.</a:t>
            </a:r>
          </a:p>
          <a:p>
            <a:pPr>
              <a:defRPr/>
            </a:pPr>
            <a:r>
              <a:rPr lang="tr-TR" sz="2400" b="1" dirty="0" smtClean="0">
                <a:latin typeface="+mj-lt"/>
              </a:rPr>
              <a:t>11 ayda resmi kurumlarla 205 adet yazışma yapılmıştır.</a:t>
            </a:r>
          </a:p>
          <a:p>
            <a:pPr>
              <a:defRPr/>
            </a:pPr>
            <a:r>
              <a:rPr lang="tr-TR" sz="2400" b="1" dirty="0" smtClean="0">
                <a:latin typeface="+mj-lt"/>
              </a:rPr>
              <a:t>2016 yılı Kasım ayı sonu itibariyle odaya kaydolan üye sayısı : 167’dir.</a:t>
            </a:r>
          </a:p>
          <a:p>
            <a:pPr>
              <a:defRPr/>
            </a:pPr>
            <a:r>
              <a:rPr lang="tr-TR" sz="2400" b="1" dirty="0" smtClean="0">
                <a:latin typeface="+mj-lt"/>
              </a:rPr>
              <a:t>Adreslerinde bulunamayan  vergi kayıtları kapalı oda da askı süresini 2 yıl tamamlayan  27 tüzel firmanın oda ve sicil kayıtları resen silindi.</a:t>
            </a:r>
          </a:p>
          <a:p>
            <a:pPr>
              <a:buFont typeface="Wingdings 2" panose="05020102010507070707" pitchFamily="18" charset="2"/>
              <a:buNone/>
              <a:defRPr/>
            </a:pPr>
            <a:r>
              <a:rPr lang="tr-TR" sz="2400" b="1" dirty="0" smtClean="0">
                <a:latin typeface="+mj-lt"/>
              </a:rPr>
              <a:t>    </a:t>
            </a:r>
          </a:p>
          <a:p>
            <a:pPr>
              <a:buFont typeface="Wingdings 2" panose="05020102010507070707" pitchFamily="18" charset="2"/>
              <a:buNone/>
              <a:defRPr/>
            </a:pPr>
            <a:endParaRPr lang="tr-TR" sz="2800" b="1" dirty="0" smtClean="0">
              <a:latin typeface="Arial Narrow" pitchFamily="34" charset="0"/>
            </a:endParaRPr>
          </a:p>
          <a:p>
            <a:pPr>
              <a:defRPr/>
            </a:pPr>
            <a:endParaRPr lang="tr-TR" sz="2000" b="1" dirty="0" smtClean="0">
              <a:latin typeface="Arial Narrow" pitchFamily="34" charset="0"/>
            </a:endParaRPr>
          </a:p>
          <a:p>
            <a:pPr>
              <a:buFont typeface="Wingdings 2" panose="05020102010507070707" pitchFamily="18" charset="2"/>
              <a:buNone/>
              <a:defRPr/>
            </a:pPr>
            <a:r>
              <a:rPr lang="tr-TR" sz="2000" b="1" dirty="0" smtClean="0">
                <a:latin typeface="Arial Narrow" pitchFamily="34" charset="0"/>
              </a:rPr>
              <a:t>    </a:t>
            </a:r>
          </a:p>
          <a:p>
            <a:pPr>
              <a:defRPr/>
            </a:pPr>
            <a:endParaRPr lang="tr-TR" sz="2000" dirty="0" smtClean="0">
              <a:latin typeface="Arial Narrow" pitchFamily="34" charset="0"/>
            </a:endParaRPr>
          </a:p>
          <a:p>
            <a:pPr>
              <a:defRPr/>
            </a:pPr>
            <a:endParaRPr lang="tr-TR" sz="2400" dirty="0" smtClean="0">
              <a:latin typeface="Arial Narrow" pitchFamily="34" charset="0"/>
            </a:endParaRPr>
          </a:p>
        </p:txBody>
      </p:sp>
      <p:sp>
        <p:nvSpPr>
          <p:cNvPr id="4" name="3 Altbilgi Yer Tutucusu"/>
          <p:cNvSpPr>
            <a:spLocks noGrp="1"/>
          </p:cNvSpPr>
          <p:nvPr>
            <p:ph type="ftr" sz="quarter" idx="4294967295"/>
          </p:nvPr>
        </p:nvSpPr>
        <p:spPr/>
        <p:txBody>
          <a:bodyPr/>
          <a:lstStyle/>
          <a:p>
            <a:pPr>
              <a:defRPr/>
            </a:pPr>
            <a:r>
              <a:rPr lang="tr-TR" smtClean="0"/>
              <a:t>Aliağa Ticaret Odası – www.alto.org.tr</a:t>
            </a:r>
            <a:endParaRPr lang="tr-TR"/>
          </a:p>
        </p:txBody>
      </p:sp>
    </p:spTree>
    <p:extLst>
      <p:ext uri="{BB962C8B-B14F-4D97-AF65-F5344CB8AC3E}">
        <p14:creationId xmlns:p14="http://schemas.microsoft.com/office/powerpoint/2010/main" val="4066027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Başlık"/>
          <p:cNvSpPr>
            <a:spLocks noGrp="1"/>
          </p:cNvSpPr>
          <p:nvPr>
            <p:ph type="title"/>
          </p:nvPr>
        </p:nvSpPr>
        <p:spPr/>
        <p:txBody>
          <a:bodyPr/>
          <a:lstStyle/>
          <a:p>
            <a:endParaRPr lang="tr-TR" altLang="tr-TR" smtClean="0"/>
          </a:p>
        </p:txBody>
      </p:sp>
      <p:sp>
        <p:nvSpPr>
          <p:cNvPr id="15363" name="2 İçerik Yer Tutucusu"/>
          <p:cNvSpPr>
            <a:spLocks noGrp="1"/>
          </p:cNvSpPr>
          <p:nvPr>
            <p:ph idx="1"/>
          </p:nvPr>
        </p:nvSpPr>
        <p:spPr/>
        <p:txBody>
          <a:bodyPr/>
          <a:lstStyle/>
          <a:p>
            <a:r>
              <a:rPr lang="tr-TR" altLang="tr-TR" sz="2800" smtClean="0">
                <a:latin typeface="Arial Narrow" panose="020B0606020202030204" pitchFamily="34" charset="0"/>
              </a:rPr>
              <a:t>Her yıl Ocak ayında vergi dairesinden alınan üye durum listelerine göre  kayıtları kontrol edilen 23 gerçek kişinin kayıtları resen silindi.sicil müdürlüğüne kapatılmaları için yazı yazıldı.</a:t>
            </a:r>
          </a:p>
          <a:p>
            <a:r>
              <a:rPr lang="tr-TR" altLang="tr-TR" sz="2800" smtClean="0">
                <a:latin typeface="Arial Narrow" panose="020B0606020202030204" pitchFamily="34" charset="0"/>
              </a:rPr>
              <a:t>6102 sayılı T.T.K.Geç.7.maddesine istinaden  29 limited şirket  resen terkin olmuştur.</a:t>
            </a:r>
          </a:p>
          <a:p>
            <a:r>
              <a:rPr lang="tr-TR" altLang="tr-TR" sz="2800" smtClean="0">
                <a:latin typeface="Arial Narrow" panose="020B0606020202030204" pitchFamily="34" charset="0"/>
              </a:rPr>
              <a:t>Ticaret siciline tescilini yaptırmak koşuluyla ve ilan edilerek 31 tüzel kişinin ,23 gerçek kişinin kaydı silindi.</a:t>
            </a:r>
          </a:p>
        </p:txBody>
      </p:sp>
      <p:sp>
        <p:nvSpPr>
          <p:cNvPr id="4" name="3 Altbilgi Yer Tutucusu"/>
          <p:cNvSpPr>
            <a:spLocks noGrp="1"/>
          </p:cNvSpPr>
          <p:nvPr>
            <p:ph type="ftr" sz="quarter" idx="4294967295"/>
          </p:nvPr>
        </p:nvSpPr>
        <p:spPr/>
        <p:txBody>
          <a:bodyPr/>
          <a:lstStyle/>
          <a:p>
            <a:pPr>
              <a:defRPr/>
            </a:pPr>
            <a:r>
              <a:rPr lang="tr-TR" smtClean="0"/>
              <a:t>Aliağa Ticaret Odası – www.alto.org.tr</a:t>
            </a:r>
            <a:endParaRPr lang="tr-TR"/>
          </a:p>
        </p:txBody>
      </p:sp>
    </p:spTree>
    <p:extLst>
      <p:ext uri="{BB962C8B-B14F-4D97-AF65-F5344CB8AC3E}">
        <p14:creationId xmlns:p14="http://schemas.microsoft.com/office/powerpoint/2010/main" val="172947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1 Başlık"/>
          <p:cNvSpPr txBox="1">
            <a:spLocks noGrp="1"/>
          </p:cNvSpPr>
          <p:nvPr>
            <p:ph type="ctrTitle"/>
          </p:nvPr>
        </p:nvSpPr>
        <p:spPr>
          <a:xfrm>
            <a:off x="533396" y="260649"/>
            <a:ext cx="7851651" cy="720080"/>
          </a:xfrm>
        </p:spPr>
        <p:txBody>
          <a:bodyPr anchorCtr="1"/>
          <a:lstStyle/>
          <a:p>
            <a:pPr lvl="0" algn="ctr"/>
            <a:r>
              <a:rPr lang="tr-TR" sz="5000" dirty="0"/>
              <a:t>KOSGEB Faaliyetleri</a:t>
            </a:r>
          </a:p>
        </p:txBody>
      </p:sp>
      <p:sp>
        <p:nvSpPr>
          <p:cNvPr id="3" name="7 Metin kutusu"/>
          <p:cNvSpPr txBox="1"/>
          <p:nvPr/>
        </p:nvSpPr>
        <p:spPr>
          <a:xfrm>
            <a:off x="468309" y="1557342"/>
            <a:ext cx="8064495" cy="497059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SzPct val="100000"/>
              <a:buFont typeface="Wingdings" pitchFamily="2"/>
              <a:buChar char="Ø"/>
              <a:tabLst/>
              <a:defRPr sz="1800" b="0" i="0" u="none" strike="noStrike" kern="0" cap="none" spc="0" baseline="0">
                <a:solidFill>
                  <a:srgbClr val="000000"/>
                </a:solidFill>
                <a:uFillTx/>
              </a:defRPr>
            </a:pPr>
            <a:r>
              <a:rPr lang="tr-TR" sz="2000" b="1" i="0" u="sng" strike="noStrike" kern="1200" cap="none" spc="0" baseline="0" dirty="0">
                <a:solidFill>
                  <a:srgbClr val="000000"/>
                </a:solidFill>
                <a:uFillTx/>
                <a:latin typeface="Calibri"/>
                <a:cs typeface="Arial"/>
              </a:rPr>
              <a:t>KOSGEB İzmir Kuzey Hizmet Merkezi Müdürlüğü’nden aldığımız bilgilere  göre;</a:t>
            </a:r>
          </a:p>
          <a:p>
            <a:pPr>
              <a:defRPr/>
            </a:pPr>
            <a:endParaRPr lang="tr-TR" sz="2000" u="sng" dirty="0">
              <a:solidFill>
                <a:srgbClr val="404040"/>
              </a:solidFill>
              <a:cs typeface="Arial" charset="0"/>
            </a:endParaRPr>
          </a:p>
          <a:p>
            <a:pPr>
              <a:defRPr/>
            </a:pPr>
            <a:r>
              <a:rPr lang="tr-TR" sz="2000" dirty="0">
                <a:cs typeface="Arial" charset="0"/>
              </a:rPr>
              <a:t>KOSGEB Kuzey Merkez Müdürlüğü’nden alınan verilere göre ;KOSGEB veri tabanına kaydı olup Aliağa Vergi Dairesine kayıtlı olan 1466  firma, Aliağa ilçesinde ikamet eden  1311 firma bulunmaktadır. </a:t>
            </a:r>
          </a:p>
          <a:p>
            <a:pPr>
              <a:defRPr/>
            </a:pPr>
            <a:endParaRPr lang="tr-TR" sz="2000" dirty="0">
              <a:cs typeface="Arial" charset="0"/>
            </a:endParaRPr>
          </a:p>
          <a:p>
            <a:pPr>
              <a:defRPr/>
            </a:pPr>
            <a:r>
              <a:rPr lang="tr-TR" sz="2000" dirty="0">
                <a:cs typeface="Arial" charset="0"/>
              </a:rPr>
              <a:t>Bu yıl 150 KOSGEB Veri tabanı işlemi yapılmıştır.</a:t>
            </a:r>
          </a:p>
          <a:p>
            <a:pPr>
              <a:buFont typeface="Arial" pitchFamily="34" charset="0"/>
              <a:buChar char="•"/>
              <a:defRPr/>
            </a:pPr>
            <a:endParaRPr lang="tr-TR" sz="2000" dirty="0">
              <a:cs typeface="Arial" charset="0"/>
            </a:endParaRPr>
          </a:p>
          <a:p>
            <a:pPr>
              <a:defRPr/>
            </a:pPr>
            <a:r>
              <a:rPr lang="tr-TR" sz="2000" dirty="0">
                <a:cs typeface="Arial" charset="0"/>
              </a:rPr>
              <a:t>Temsilciliğimizde odamızın organize ettiği yurt dışı iş gezilerinde üyelerin masraflarının %50 ‘sini KOSGEB’den alabilmeleri için KOSGEB’e proje yazılmaktadır.</a:t>
            </a:r>
          </a:p>
          <a:p>
            <a:pPr>
              <a:buFont typeface="Arial" pitchFamily="34" charset="0"/>
              <a:buChar char="•"/>
              <a:defRPr/>
            </a:pPr>
            <a:endParaRPr lang="tr-TR" sz="2000" dirty="0">
              <a:cs typeface="Arial" charset="0"/>
            </a:endParaRPr>
          </a:p>
          <a:p>
            <a:pPr>
              <a:defRPr/>
            </a:pPr>
            <a:r>
              <a:rPr lang="tr-TR" sz="2000" dirty="0">
                <a:cs typeface="Arial" charset="0"/>
              </a:rPr>
              <a:t>Günde ortalama 12 kişiye telefonla görüşerek ya da yüz yüze KOSGEB  destekleri ile ilgili bilgilendirme yapılmaktadır.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700" b="0" i="0" u="none" strike="noStrike" kern="1200" cap="none" spc="0" baseline="0" dirty="0" smtClean="0">
                <a:solidFill>
                  <a:srgbClr val="404040"/>
                </a:solidFill>
                <a:uFillTx/>
                <a:latin typeface="Calibri"/>
                <a:cs typeface="Arial"/>
              </a:rPr>
              <a:t> </a:t>
            </a:r>
            <a:endParaRPr lang="tr-TR" sz="1700" b="0" i="0" u="none" strike="noStrike" kern="1200" cap="none" spc="0" baseline="0" dirty="0">
              <a:solidFill>
                <a:srgbClr val="404040"/>
              </a:solidFill>
              <a:uFillTx/>
              <a:latin typeface="Calibri"/>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name="Slide181">
    <p:spTree>
      <p:nvGrpSpPr>
        <p:cNvPr id="1" name=""/>
        <p:cNvGrpSpPr/>
        <p:nvPr/>
      </p:nvGrpSpPr>
      <p:grpSpPr>
        <a:xfrm>
          <a:off x="0" y="0"/>
          <a:ext cx="0" cy="0"/>
          <a:chOff x="0" y="0"/>
          <a:chExt cx="0" cy="0"/>
        </a:xfrm>
      </p:grpSpPr>
      <p:sp>
        <p:nvSpPr>
          <p:cNvPr id="2" name="2 Alt Başlık"/>
          <p:cNvSpPr txBox="1">
            <a:spLocks noGrp="1"/>
          </p:cNvSpPr>
          <p:nvPr>
            <p:ph type="subTitle" idx="1"/>
          </p:nvPr>
        </p:nvSpPr>
        <p:spPr>
          <a:xfrm>
            <a:off x="684208" y="2708279"/>
            <a:ext cx="7854952" cy="3457575"/>
          </a:xfrm>
        </p:spPr>
        <p:txBody>
          <a:bodyPr anchorCtr="1"/>
          <a:lstStyle/>
          <a:p>
            <a:pPr marR="0" lvl="0" algn="ctr"/>
            <a:endParaRPr lang="tr-TR" sz="4000" b="1">
              <a:latin typeface="Ebrima" pitchFamily="2"/>
              <a:ea typeface="Ebrima" pitchFamily="2"/>
              <a:cs typeface="Ebrima" pitchFamily="2"/>
            </a:endParaRPr>
          </a:p>
          <a:p>
            <a:pPr marR="0" lvl="0" algn="ctr"/>
            <a:r>
              <a:rPr lang="tr-TR" sz="4000" b="1">
                <a:latin typeface="Calibri" pitchFamily="34"/>
                <a:ea typeface="Ebrima" pitchFamily="2"/>
                <a:cs typeface="Ebrima" pitchFamily="2"/>
              </a:rPr>
              <a:t>EĞİTİM YARDIMLARI </a:t>
            </a:r>
          </a:p>
          <a:p>
            <a:pPr marR="0" lvl="0" algn="ctr"/>
            <a:r>
              <a:rPr lang="tr-TR" sz="4000" b="1">
                <a:latin typeface="Calibri" pitchFamily="34"/>
                <a:ea typeface="Ebrima" pitchFamily="2"/>
                <a:cs typeface="Ebrima" pitchFamily="2"/>
              </a:rPr>
              <a:t>&amp;</a:t>
            </a:r>
          </a:p>
          <a:p>
            <a:pPr marR="0" lvl="0" algn="ctr"/>
            <a:r>
              <a:rPr lang="tr-TR" sz="4000" b="1">
                <a:latin typeface="Calibri" pitchFamily="34"/>
                <a:ea typeface="Ebrima" pitchFamily="2"/>
                <a:cs typeface="Ebrima" pitchFamily="2"/>
              </a:rPr>
              <a:t> SOSYAL YARDIMLAR</a:t>
            </a:r>
          </a:p>
        </p:txBody>
      </p:sp>
      <p:pic>
        <p:nvPicPr>
          <p:cNvPr id="3" name="Picture 3" descr="C:\Users\Aliağa Ticaret Odası\Desktop\Untitled-1.png">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700467" y="908054"/>
            <a:ext cx="1743075" cy="174942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sp>
        <p:nvSpPr>
          <p:cNvPr id="2" name="1 Başlık"/>
          <p:cNvSpPr txBox="1">
            <a:spLocks noGrp="1"/>
          </p:cNvSpPr>
          <p:nvPr>
            <p:ph type="title"/>
          </p:nvPr>
        </p:nvSpPr>
        <p:spPr>
          <a:xfrm>
            <a:off x="935038" y="549270"/>
            <a:ext cx="7273923" cy="719139"/>
          </a:xfrm>
        </p:spPr>
        <p:txBody>
          <a:bodyPr anchorCtr="1"/>
          <a:lstStyle/>
          <a:p>
            <a:pPr lvl="0" algn="ctr"/>
            <a:r>
              <a:rPr lang="tr-TR" sz="3600" b="1">
                <a:solidFill>
                  <a:srgbClr val="595959"/>
                </a:solidFill>
                <a:ea typeface="Ebrima" pitchFamily="2"/>
                <a:cs typeface="Ebrima" pitchFamily="2"/>
              </a:rPr>
              <a:t>EĞİTİM YARDIMI</a:t>
            </a:r>
            <a:endParaRPr lang="tr-TR" sz="3600" b="1">
              <a:solidFill>
                <a:srgbClr val="404040"/>
              </a:solidFill>
              <a:ea typeface="Ebrima" pitchFamily="2"/>
              <a:cs typeface="Ebrima" pitchFamily="2"/>
            </a:endParaRPr>
          </a:p>
        </p:txBody>
      </p:sp>
      <p:sp>
        <p:nvSpPr>
          <p:cNvPr id="3" name="2 İçerik Yer Tutucusu"/>
          <p:cNvSpPr txBox="1">
            <a:spLocks noGrp="1"/>
          </p:cNvSpPr>
          <p:nvPr>
            <p:ph idx="1"/>
          </p:nvPr>
        </p:nvSpPr>
        <p:spPr>
          <a:xfrm>
            <a:off x="457200" y="1412876"/>
            <a:ext cx="6130923" cy="2592388"/>
          </a:xfrm>
        </p:spPr>
        <p:txBody>
          <a:bodyPr/>
          <a:lstStyle/>
          <a:p>
            <a:pPr lvl="0">
              <a:buNone/>
            </a:pPr>
            <a:r>
              <a:rPr lang="tr-TR" sz="2400" dirty="0">
                <a:solidFill>
                  <a:srgbClr val="595959"/>
                </a:solidFill>
                <a:ea typeface="Ebrima" pitchFamily="2"/>
                <a:cs typeface="Ebrima" pitchFamily="2"/>
              </a:rPr>
              <a:t>   </a:t>
            </a:r>
            <a:r>
              <a:rPr lang="tr-TR" sz="2400" dirty="0">
                <a:latin typeface="Calibri" pitchFamily="34"/>
                <a:ea typeface="Ebrima" pitchFamily="2"/>
                <a:cs typeface="Ebrima" pitchFamily="2"/>
              </a:rPr>
              <a:t>Odamız tarafından Üniversitelerin 2 ve 4 yıllık Fakültelerinde öğrenim gören öğrencilere “Eğitim Yardımı” adı altında nakdi destek sağlanmaktadır. </a:t>
            </a:r>
          </a:p>
          <a:p>
            <a:pPr lvl="0">
              <a:buNone/>
            </a:pPr>
            <a:r>
              <a:rPr lang="tr-TR" sz="2400" dirty="0">
                <a:latin typeface="Calibri" pitchFamily="34"/>
                <a:ea typeface="Ebrima" pitchFamily="2"/>
                <a:cs typeface="Ebrima" pitchFamily="2"/>
              </a:rPr>
              <a:t>    Odamız tarafından 2014-2015 Eğitim Öğretim döneminde 152 öğrenciye toplam 57.407 TL tutarında eğitim yardımı verilmiştir.</a:t>
            </a:r>
          </a:p>
          <a:p>
            <a:pPr lvl="0">
              <a:buNone/>
            </a:pPr>
            <a:r>
              <a:rPr lang="tr-TR" sz="2000" dirty="0">
                <a:solidFill>
                  <a:srgbClr val="595959"/>
                </a:solidFill>
                <a:latin typeface="Calibri" pitchFamily="34"/>
                <a:ea typeface="Ebrima" pitchFamily="2"/>
                <a:cs typeface="Ebrima" pitchFamily="2"/>
              </a:rPr>
              <a:t>	</a:t>
            </a:r>
          </a:p>
        </p:txBody>
      </p:sp>
      <p:pic>
        <p:nvPicPr>
          <p:cNvPr id="4" name="Picture 2" descr="C:\Users\Aliağa Ticaret Odası\Desktop\Untitled-1.png">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4920" y="39684"/>
            <a:ext cx="1008061" cy="1012826"/>
          </a:xfrm>
          <a:prstGeom prst="rect">
            <a:avLst/>
          </a:prstGeom>
          <a:noFill/>
          <a:ln cap="flat">
            <a:noFill/>
          </a:ln>
        </p:spPr>
      </p:pic>
      <p:sp>
        <p:nvSpPr>
          <p:cNvPr id="5" name="4 Altbilgi Yer Tutucusu"/>
          <p:cNvSpPr txBox="1"/>
          <p:nvPr/>
        </p:nvSpPr>
        <p:spPr>
          <a:xfrm>
            <a:off x="2895603" y="6356351"/>
            <a:ext cx="3352803" cy="365129"/>
          </a:xfrm>
          <a:prstGeom prst="rect">
            <a:avLst/>
          </a:prstGeom>
          <a:noFill/>
          <a:ln cap="flat">
            <a:noFill/>
          </a:ln>
        </p:spPr>
        <p:txBody>
          <a:bodyPr vert="horz" wrap="square" lIns="0" tIns="0" rIns="0" bIns="0" anchor="b"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1000" b="1" i="0" u="none" strike="noStrike" kern="1200" cap="none" spc="0" baseline="0">
                <a:solidFill>
                  <a:srgbClr val="404040"/>
                </a:solidFill>
                <a:uFillTx/>
                <a:latin typeface="Ebrima" pitchFamily="2"/>
                <a:cs typeface="Arial" pitchFamily="34"/>
              </a:rPr>
              <a:t>Aliağa Ticaret Odası – www.alto.org.tr</a:t>
            </a:r>
          </a:p>
        </p:txBody>
      </p:sp>
      <p:pic>
        <p:nvPicPr>
          <p:cNvPr id="6" name="Picture 2">
            <a:extLst>
              <a:ext uri="{FF2B5EF4-FFF2-40B4-BE49-F238E27FC236}">
                <a16:creationId xmlns:a16="http://schemas.microsoft.com/office/drawing/2014/main" id="{00000000-0000-0000-0000-000000000000}"/>
              </a:ext>
            </a:extLst>
          </p:cNvPr>
          <p:cNvPicPr>
            <a:picLocks noChangeAspect="1"/>
          </p:cNvPicPr>
          <p:nvPr/>
        </p:nvPicPr>
        <p:blipFill>
          <a:blip r:embed="rId3"/>
          <a:srcRect t="13017"/>
          <a:stretch>
            <a:fillRect/>
          </a:stretch>
        </p:blipFill>
        <p:spPr>
          <a:xfrm>
            <a:off x="6443667" y="908054"/>
            <a:ext cx="2486025" cy="1925634"/>
          </a:xfrm>
          <a:prstGeom prst="rect">
            <a:avLst/>
          </a:prstGeom>
          <a:noFill/>
          <a:ln cap="flat">
            <a:noFill/>
          </a:ln>
        </p:spPr>
      </p:pic>
      <p:graphicFrame>
        <p:nvGraphicFramePr>
          <p:cNvPr id="7" name="6 Tablo"/>
          <p:cNvGraphicFramePr>
            <a:graphicFrameLocks noGrp="1"/>
          </p:cNvGraphicFramePr>
          <p:nvPr>
            <p:extLst>
              <p:ext uri="{D42A27DB-BD31-4B8C-83A1-F6EECF244321}">
                <p14:modId xmlns:p14="http://schemas.microsoft.com/office/powerpoint/2010/main" val="1084408232"/>
              </p:ext>
            </p:extLst>
          </p:nvPr>
        </p:nvGraphicFramePr>
        <p:xfrm>
          <a:off x="1258891" y="4146515"/>
          <a:ext cx="6553180" cy="2382832"/>
        </p:xfrm>
        <a:graphic>
          <a:graphicData uri="http://schemas.openxmlformats.org/drawingml/2006/table">
            <a:tbl>
              <a:tblPr firstRow="1" bandRow="1">
                <a:effectLst/>
                <a:tableStyleId>{5C22544A-7EE6-4342-B048-85BDC9FD1C3A}</a:tableStyleId>
              </a:tblPr>
              <a:tblGrid>
                <a:gridCol w="1310636">
                  <a:extLst>
                    <a:ext uri="{9D8B030D-6E8A-4147-A177-3AD203B41FA5}">
                      <a16:colId xmlns:a16="http://schemas.microsoft.com/office/drawing/2014/main" val="3220733752"/>
                    </a:ext>
                  </a:extLst>
                </a:gridCol>
                <a:gridCol w="1310636">
                  <a:extLst>
                    <a:ext uri="{9D8B030D-6E8A-4147-A177-3AD203B41FA5}">
                      <a16:colId xmlns:a16="http://schemas.microsoft.com/office/drawing/2014/main" val="281233600"/>
                    </a:ext>
                  </a:extLst>
                </a:gridCol>
                <a:gridCol w="1310636">
                  <a:extLst>
                    <a:ext uri="{9D8B030D-6E8A-4147-A177-3AD203B41FA5}">
                      <a16:colId xmlns:a16="http://schemas.microsoft.com/office/drawing/2014/main" val="4275771113"/>
                    </a:ext>
                  </a:extLst>
                </a:gridCol>
                <a:gridCol w="1310636">
                  <a:extLst>
                    <a:ext uri="{9D8B030D-6E8A-4147-A177-3AD203B41FA5}">
                      <a16:colId xmlns:a16="http://schemas.microsoft.com/office/drawing/2014/main" val="860119413"/>
                    </a:ext>
                  </a:extLst>
                </a:gridCol>
                <a:gridCol w="1310636">
                  <a:extLst>
                    <a:ext uri="{9D8B030D-6E8A-4147-A177-3AD203B41FA5}">
                      <a16:colId xmlns:a16="http://schemas.microsoft.com/office/drawing/2014/main" val="3602848930"/>
                    </a:ext>
                  </a:extLst>
                </a:gridCol>
              </a:tblGrid>
              <a:tr h="437055">
                <a:tc>
                  <a:txBody>
                    <a:bodyPr/>
                    <a:lstStyle/>
                    <a:p>
                      <a:pPr lvl="0"/>
                      <a:endParaRPr lang="tr-TR" sz="1800" dirty="0">
                        <a:latin typeface="Calibri Light"/>
                      </a:endParaRPr>
                    </a:p>
                  </a:txBody>
                  <a:tcPr marT="45729" marB="45729"/>
                </a:tc>
                <a:tc>
                  <a:txBody>
                    <a:bodyPr/>
                    <a:lstStyle/>
                    <a:p>
                      <a:pPr lvl="0"/>
                      <a:r>
                        <a:rPr lang="tr-TR" sz="1800">
                          <a:latin typeface="Calibri Light"/>
                        </a:rPr>
                        <a:t>2013</a:t>
                      </a:r>
                    </a:p>
                  </a:txBody>
                  <a:tcPr marT="45729" marB="45729"/>
                </a:tc>
                <a:tc>
                  <a:txBody>
                    <a:bodyPr/>
                    <a:lstStyle/>
                    <a:p>
                      <a:pPr lvl="0"/>
                      <a:r>
                        <a:rPr lang="tr-TR" sz="1800">
                          <a:latin typeface="Calibri Light"/>
                        </a:rPr>
                        <a:t>2014</a:t>
                      </a:r>
                    </a:p>
                  </a:txBody>
                  <a:tcPr marT="45729" marB="45729"/>
                </a:tc>
                <a:tc>
                  <a:txBody>
                    <a:bodyPr/>
                    <a:lstStyle/>
                    <a:p>
                      <a:pPr lvl="0"/>
                      <a:r>
                        <a:rPr lang="tr-TR" sz="1800">
                          <a:latin typeface="Calibri Light"/>
                        </a:rPr>
                        <a:t>2015</a:t>
                      </a:r>
                    </a:p>
                  </a:txBody>
                  <a:tcPr marT="45729" marB="45729"/>
                </a:tc>
                <a:tc>
                  <a:txBody>
                    <a:bodyPr/>
                    <a:lstStyle/>
                    <a:p>
                      <a:pPr lvl="0"/>
                      <a:r>
                        <a:rPr lang="tr-TR" sz="1800" dirty="0" smtClean="0">
                          <a:latin typeface="Calibri Light"/>
                        </a:rPr>
                        <a:t>2016</a:t>
                      </a:r>
                      <a:endParaRPr lang="tr-TR" sz="1800" dirty="0">
                        <a:latin typeface="Calibri Light"/>
                      </a:endParaRPr>
                    </a:p>
                  </a:txBody>
                  <a:tcPr marT="45729" marB="45729"/>
                </a:tc>
                <a:extLst>
                  <a:ext uri="{0D108BD9-81ED-4DB2-BD59-A6C34878D82A}">
                    <a16:rowId xmlns:a16="http://schemas.microsoft.com/office/drawing/2014/main" val="152570491"/>
                  </a:ext>
                </a:extLst>
              </a:tr>
              <a:tr h="754361">
                <a:tc>
                  <a:txBody>
                    <a:bodyPr/>
                    <a:lstStyle/>
                    <a:p>
                      <a:pPr lvl="0"/>
                      <a:r>
                        <a:rPr lang="tr-TR" sz="1800">
                          <a:latin typeface="Calibri Light"/>
                        </a:rPr>
                        <a:t>Yardım miktarı</a:t>
                      </a:r>
                    </a:p>
                  </a:txBody>
                  <a:tcPr marT="45729" marB="45729"/>
                </a:tc>
                <a:tc>
                  <a:txBody>
                    <a:bodyPr/>
                    <a:lstStyle/>
                    <a:p>
                      <a:pPr lvl="0"/>
                      <a:r>
                        <a:rPr lang="tr-TR" sz="1800">
                          <a:latin typeface="Calibri Light"/>
                        </a:rPr>
                        <a:t>48.000 TL</a:t>
                      </a:r>
                    </a:p>
                  </a:txBody>
                  <a:tcPr marT="45729" marB="45729"/>
                </a:tc>
                <a:tc>
                  <a:txBody>
                    <a:bodyPr/>
                    <a:lstStyle/>
                    <a:p>
                      <a:pPr lvl="0"/>
                      <a:r>
                        <a:rPr lang="tr-TR" sz="1800">
                          <a:latin typeface="Calibri Light"/>
                        </a:rPr>
                        <a:t>46.000 TL</a:t>
                      </a:r>
                    </a:p>
                  </a:txBody>
                  <a:tcPr marT="45729" marB="45729"/>
                </a:tc>
                <a:tc>
                  <a:txBody>
                    <a:bodyPr/>
                    <a:lstStyle/>
                    <a:p>
                      <a:pPr lvl="0"/>
                      <a:r>
                        <a:rPr lang="tr-TR" sz="1800">
                          <a:latin typeface="Calibri Light"/>
                        </a:rPr>
                        <a:t>57.407TL</a:t>
                      </a:r>
                    </a:p>
                  </a:txBody>
                  <a:tcPr marT="45729" marB="45729"/>
                </a:tc>
                <a:tc>
                  <a:txBody>
                    <a:bodyPr/>
                    <a:lstStyle/>
                    <a:p>
                      <a:pPr lvl="0"/>
                      <a:r>
                        <a:rPr lang="tr-TR" sz="1800" dirty="0" smtClean="0">
                          <a:latin typeface="Calibri Light"/>
                        </a:rPr>
                        <a:t>56.250TL</a:t>
                      </a:r>
                      <a:endParaRPr lang="tr-TR" sz="1800" dirty="0">
                        <a:latin typeface="Calibri Light"/>
                      </a:endParaRPr>
                    </a:p>
                  </a:txBody>
                  <a:tcPr marT="45729" marB="45729"/>
                </a:tc>
                <a:extLst>
                  <a:ext uri="{0D108BD9-81ED-4DB2-BD59-A6C34878D82A}">
                    <a16:rowId xmlns:a16="http://schemas.microsoft.com/office/drawing/2014/main" val="3550479602"/>
                  </a:ext>
                </a:extLst>
              </a:tr>
              <a:tr h="754361">
                <a:tc>
                  <a:txBody>
                    <a:bodyPr/>
                    <a:lstStyle/>
                    <a:p>
                      <a:pPr lvl="0"/>
                      <a:r>
                        <a:rPr lang="tr-TR" sz="1800">
                          <a:latin typeface="Calibri Light"/>
                        </a:rPr>
                        <a:t>Öğrenci sayısı</a:t>
                      </a:r>
                    </a:p>
                  </a:txBody>
                  <a:tcPr marT="45729" marB="45729"/>
                </a:tc>
                <a:tc>
                  <a:txBody>
                    <a:bodyPr/>
                    <a:lstStyle/>
                    <a:p>
                      <a:pPr lvl="0"/>
                      <a:r>
                        <a:rPr lang="tr-TR" sz="1800">
                          <a:latin typeface="Calibri Light"/>
                        </a:rPr>
                        <a:t>128</a:t>
                      </a:r>
                    </a:p>
                  </a:txBody>
                  <a:tcPr marT="45729" marB="45729"/>
                </a:tc>
                <a:tc>
                  <a:txBody>
                    <a:bodyPr/>
                    <a:lstStyle/>
                    <a:p>
                      <a:pPr lvl="0"/>
                      <a:r>
                        <a:rPr lang="tr-TR" sz="1800">
                          <a:latin typeface="Calibri Light"/>
                        </a:rPr>
                        <a:t>122</a:t>
                      </a:r>
                    </a:p>
                  </a:txBody>
                  <a:tcPr marT="45729" marB="45729"/>
                </a:tc>
                <a:tc>
                  <a:txBody>
                    <a:bodyPr/>
                    <a:lstStyle/>
                    <a:p>
                      <a:pPr lvl="0"/>
                      <a:r>
                        <a:rPr lang="tr-TR" sz="1800">
                          <a:latin typeface="Calibri Light"/>
                        </a:rPr>
                        <a:t>152</a:t>
                      </a:r>
                    </a:p>
                  </a:txBody>
                  <a:tcPr marT="45729" marB="45729"/>
                </a:tc>
                <a:tc>
                  <a:txBody>
                    <a:bodyPr/>
                    <a:lstStyle/>
                    <a:p>
                      <a:pPr lvl="0"/>
                      <a:r>
                        <a:rPr lang="tr-TR" sz="1800" dirty="0" smtClean="0">
                          <a:latin typeface="Calibri Light"/>
                        </a:rPr>
                        <a:t>150</a:t>
                      </a:r>
                      <a:endParaRPr lang="tr-TR" sz="1800" dirty="0">
                        <a:latin typeface="Calibri Light"/>
                      </a:endParaRPr>
                    </a:p>
                  </a:txBody>
                  <a:tcPr marT="45729" marB="45729"/>
                </a:tc>
                <a:extLst>
                  <a:ext uri="{0D108BD9-81ED-4DB2-BD59-A6C34878D82A}">
                    <a16:rowId xmlns:a16="http://schemas.microsoft.com/office/drawing/2014/main" val="4181974962"/>
                  </a:ext>
                </a:extLst>
              </a:tr>
              <a:tr h="437055">
                <a:tc>
                  <a:txBody>
                    <a:bodyPr/>
                    <a:lstStyle/>
                    <a:p>
                      <a:pPr lvl="0"/>
                      <a:r>
                        <a:rPr lang="tr-TR" sz="1800">
                          <a:latin typeface="Calibri Light"/>
                        </a:rPr>
                        <a:t>Aylık </a:t>
                      </a:r>
                    </a:p>
                  </a:txBody>
                  <a:tcPr marT="45729" marB="45729"/>
                </a:tc>
                <a:tc>
                  <a:txBody>
                    <a:bodyPr/>
                    <a:lstStyle/>
                    <a:p>
                      <a:pPr lvl="0"/>
                      <a:r>
                        <a:rPr lang="tr-TR" sz="1800">
                          <a:latin typeface="Calibri Light"/>
                        </a:rPr>
                        <a:t>75,00 TL</a:t>
                      </a:r>
                    </a:p>
                  </a:txBody>
                  <a:tcPr marT="45729" marB="45729"/>
                </a:tc>
                <a:tc>
                  <a:txBody>
                    <a:bodyPr/>
                    <a:lstStyle/>
                    <a:p>
                      <a:pPr lvl="0"/>
                      <a:r>
                        <a:rPr lang="tr-TR" sz="1800">
                          <a:latin typeface="Calibri Light"/>
                        </a:rPr>
                        <a:t>75,00 TL</a:t>
                      </a:r>
                    </a:p>
                  </a:txBody>
                  <a:tcPr marT="45729" marB="45729"/>
                </a:tc>
                <a:tc>
                  <a:txBody>
                    <a:bodyPr/>
                    <a:lstStyle/>
                    <a:p>
                      <a:pPr lvl="0"/>
                      <a:r>
                        <a:rPr lang="tr-TR" sz="1800" dirty="0">
                          <a:latin typeface="Calibri Light"/>
                        </a:rPr>
                        <a:t>75,00TL</a:t>
                      </a:r>
                    </a:p>
                  </a:txBody>
                  <a:tcPr marT="45729" marB="45729"/>
                </a:tc>
                <a:tc>
                  <a:txBody>
                    <a:bodyPr/>
                    <a:lstStyle/>
                    <a:p>
                      <a:pPr lvl="0"/>
                      <a:r>
                        <a:rPr lang="tr-TR" sz="1800" dirty="0" smtClean="0">
                          <a:latin typeface="Calibri Light"/>
                        </a:rPr>
                        <a:t>75,00 TL</a:t>
                      </a:r>
                      <a:endParaRPr lang="tr-TR" sz="1800" dirty="0">
                        <a:latin typeface="Calibri Light"/>
                      </a:endParaRPr>
                    </a:p>
                  </a:txBody>
                  <a:tcPr marT="45729" marB="45729"/>
                </a:tc>
                <a:extLst>
                  <a:ext uri="{0D108BD9-81ED-4DB2-BD59-A6C34878D82A}">
                    <a16:rowId xmlns:a16="http://schemas.microsoft.com/office/drawing/2014/main" val="308217119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Effect">
                      <p:stCondLst>
                        <p:cond evt="onBegin" delay="0">
                          <p:tn val="2"/>
                        </p:cond>
                      </p:stCondLst>
                      <p:childTnLst>
                        <p:par>
                          <p:cTn id="4" fill="hold" nodeType="withEffect">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b="1" dirty="0" smtClean="0"/>
              <a:t>Diğer Yardımlar</a:t>
            </a:r>
            <a:endParaRPr lang="tr-TR" b="1" dirty="0"/>
          </a:p>
        </p:txBody>
      </p:sp>
      <p:graphicFrame>
        <p:nvGraphicFramePr>
          <p:cNvPr id="4" name="3 Tablo"/>
          <p:cNvGraphicFramePr>
            <a:graphicFrameLocks noGrp="1"/>
          </p:cNvGraphicFramePr>
          <p:nvPr/>
        </p:nvGraphicFramePr>
        <p:xfrm>
          <a:off x="1357290" y="2571744"/>
          <a:ext cx="6696744" cy="3815532"/>
        </p:xfrm>
        <a:graphic>
          <a:graphicData uri="http://schemas.openxmlformats.org/drawingml/2006/table">
            <a:tbl>
              <a:tblPr firstRow="1" bandRow="1">
                <a:tableStyleId>{5C22544A-7EE6-4342-B048-85BDC9FD1C3A}</a:tableStyleId>
              </a:tblPr>
              <a:tblGrid>
                <a:gridCol w="4478324">
                  <a:extLst>
                    <a:ext uri="{9D8B030D-6E8A-4147-A177-3AD203B41FA5}">
                      <a16:colId xmlns:a16="http://schemas.microsoft.com/office/drawing/2014/main" val="20000"/>
                    </a:ext>
                  </a:extLst>
                </a:gridCol>
                <a:gridCol w="2218420">
                  <a:extLst>
                    <a:ext uri="{9D8B030D-6E8A-4147-A177-3AD203B41FA5}">
                      <a16:colId xmlns:a16="http://schemas.microsoft.com/office/drawing/2014/main" val="20001"/>
                    </a:ext>
                  </a:extLst>
                </a:gridCol>
              </a:tblGrid>
              <a:tr h="374442">
                <a:tc>
                  <a:txBody>
                    <a:bodyPr/>
                    <a:lstStyle/>
                    <a:p>
                      <a:r>
                        <a:rPr lang="tr-TR" dirty="0" smtClean="0">
                          <a:latin typeface="+mj-lt"/>
                        </a:rPr>
                        <a:t>Yardım</a:t>
                      </a:r>
                      <a:r>
                        <a:rPr lang="tr-TR" baseline="0" dirty="0" smtClean="0">
                          <a:latin typeface="+mj-lt"/>
                        </a:rPr>
                        <a:t> Yapılan Kurum</a:t>
                      </a:r>
                      <a:endParaRPr lang="tr-TR" dirty="0">
                        <a:latin typeface="+mj-lt"/>
                      </a:endParaRPr>
                    </a:p>
                  </a:txBody>
                  <a:tcPr/>
                </a:tc>
                <a:tc>
                  <a:txBody>
                    <a:bodyPr/>
                    <a:lstStyle/>
                    <a:p>
                      <a:r>
                        <a:rPr lang="tr-TR" dirty="0" smtClean="0">
                          <a:latin typeface="+mj-lt"/>
                        </a:rPr>
                        <a:t>Miktarı</a:t>
                      </a:r>
                      <a:endParaRPr lang="tr-TR" dirty="0">
                        <a:latin typeface="+mj-lt"/>
                      </a:endParaRPr>
                    </a:p>
                  </a:txBody>
                  <a:tcPr/>
                </a:tc>
                <a:extLst>
                  <a:ext uri="{0D108BD9-81ED-4DB2-BD59-A6C34878D82A}">
                    <a16:rowId xmlns:a16="http://schemas.microsoft.com/office/drawing/2014/main" val="10000"/>
                  </a:ext>
                </a:extLst>
              </a:tr>
              <a:tr h="561662">
                <a:tc>
                  <a:txBody>
                    <a:bodyPr/>
                    <a:lstStyle/>
                    <a:p>
                      <a:r>
                        <a:rPr lang="tr-TR" dirty="0" smtClean="0">
                          <a:latin typeface="+mj-lt"/>
                        </a:rPr>
                        <a:t>Alp Oğuz Anadolu Lisesi öğrencilerine projeleri için yapılan</a:t>
                      </a:r>
                      <a:r>
                        <a:rPr lang="tr-TR" baseline="0" dirty="0" smtClean="0">
                          <a:latin typeface="+mj-lt"/>
                        </a:rPr>
                        <a:t> yardım</a:t>
                      </a:r>
                      <a:endParaRPr lang="tr-TR" dirty="0">
                        <a:latin typeface="+mj-lt"/>
                      </a:endParaRPr>
                    </a:p>
                  </a:txBody>
                  <a:tcPr/>
                </a:tc>
                <a:tc>
                  <a:txBody>
                    <a:bodyPr/>
                    <a:lstStyle/>
                    <a:p>
                      <a:r>
                        <a:rPr lang="tr-TR" dirty="0" smtClean="0">
                          <a:latin typeface="+mj-lt"/>
                        </a:rPr>
                        <a:t>600,00 TL</a:t>
                      </a:r>
                      <a:endParaRPr lang="tr-TR" dirty="0">
                        <a:latin typeface="+mj-lt"/>
                      </a:endParaRPr>
                    </a:p>
                  </a:txBody>
                  <a:tcPr/>
                </a:tc>
                <a:extLst>
                  <a:ext uri="{0D108BD9-81ED-4DB2-BD59-A6C34878D82A}">
                    <a16:rowId xmlns:a16="http://schemas.microsoft.com/office/drawing/2014/main" val="10001"/>
                  </a:ext>
                </a:extLst>
              </a:tr>
              <a:tr h="504056">
                <a:tc>
                  <a:txBody>
                    <a:bodyPr/>
                    <a:lstStyle/>
                    <a:p>
                      <a:r>
                        <a:rPr lang="tr-TR" dirty="0" smtClean="0">
                          <a:latin typeface="+mj-lt"/>
                        </a:rPr>
                        <a:t>Alp Oğuz</a:t>
                      </a:r>
                      <a:r>
                        <a:rPr lang="tr-TR" baseline="0" dirty="0" smtClean="0">
                          <a:latin typeface="+mj-lt"/>
                        </a:rPr>
                        <a:t> Anadolu Lisesi’ne yapılan yardım</a:t>
                      </a:r>
                      <a:endParaRPr lang="tr-TR" dirty="0">
                        <a:latin typeface="+mj-lt"/>
                      </a:endParaRPr>
                    </a:p>
                  </a:txBody>
                  <a:tcPr/>
                </a:tc>
                <a:tc>
                  <a:txBody>
                    <a:bodyPr/>
                    <a:lstStyle/>
                    <a:p>
                      <a:r>
                        <a:rPr lang="tr-TR" dirty="0" smtClean="0">
                          <a:latin typeface="+mj-lt"/>
                        </a:rPr>
                        <a:t>540,00 TL</a:t>
                      </a:r>
                      <a:endParaRPr lang="tr-TR" dirty="0">
                        <a:latin typeface="+mj-lt"/>
                      </a:endParaRPr>
                    </a:p>
                  </a:txBody>
                  <a:tcPr/>
                </a:tc>
                <a:extLst>
                  <a:ext uri="{0D108BD9-81ED-4DB2-BD59-A6C34878D82A}">
                    <a16:rowId xmlns:a16="http://schemas.microsoft.com/office/drawing/2014/main" val="10002"/>
                  </a:ext>
                </a:extLst>
              </a:tr>
              <a:tr h="504056">
                <a:tc>
                  <a:txBody>
                    <a:bodyPr/>
                    <a:lstStyle/>
                    <a:p>
                      <a:r>
                        <a:rPr lang="tr-TR" dirty="0" smtClean="0">
                          <a:latin typeface="+mj-lt"/>
                        </a:rPr>
                        <a:t>Şakran Çocuk Cezaevi </a:t>
                      </a:r>
                      <a:endParaRPr lang="tr-TR" dirty="0">
                        <a:latin typeface="+mj-lt"/>
                      </a:endParaRPr>
                    </a:p>
                  </a:txBody>
                  <a:tcPr/>
                </a:tc>
                <a:tc>
                  <a:txBody>
                    <a:bodyPr/>
                    <a:lstStyle/>
                    <a:p>
                      <a:r>
                        <a:rPr lang="tr-TR" dirty="0" smtClean="0">
                          <a:latin typeface="+mj-lt"/>
                        </a:rPr>
                        <a:t>5.460,00 TL</a:t>
                      </a:r>
                      <a:endParaRPr lang="tr-TR" dirty="0">
                        <a:latin typeface="+mj-lt"/>
                      </a:endParaRPr>
                    </a:p>
                  </a:txBody>
                  <a:tcPr/>
                </a:tc>
                <a:extLst>
                  <a:ext uri="{0D108BD9-81ED-4DB2-BD59-A6C34878D82A}">
                    <a16:rowId xmlns:a16="http://schemas.microsoft.com/office/drawing/2014/main" val="10003"/>
                  </a:ext>
                </a:extLst>
              </a:tr>
              <a:tr h="504056">
                <a:tc>
                  <a:txBody>
                    <a:bodyPr/>
                    <a:lstStyle/>
                    <a:p>
                      <a:r>
                        <a:rPr lang="tr-TR" dirty="0" smtClean="0">
                          <a:latin typeface="+mj-lt"/>
                        </a:rPr>
                        <a:t>15 Temmuz Kampanyası</a:t>
                      </a:r>
                      <a:endParaRPr lang="tr-TR" dirty="0">
                        <a:latin typeface="+mj-lt"/>
                      </a:endParaRPr>
                    </a:p>
                  </a:txBody>
                  <a:tcPr/>
                </a:tc>
                <a:tc>
                  <a:txBody>
                    <a:bodyPr/>
                    <a:lstStyle/>
                    <a:p>
                      <a:r>
                        <a:rPr lang="tr-TR" dirty="0" smtClean="0">
                          <a:latin typeface="+mj-lt"/>
                        </a:rPr>
                        <a:t>10.000,00 TL (3360,00TL</a:t>
                      </a:r>
                      <a:r>
                        <a:rPr lang="tr-TR" baseline="0" dirty="0" smtClean="0">
                          <a:latin typeface="+mj-lt"/>
                        </a:rPr>
                        <a:t> si huzur haklarından)</a:t>
                      </a:r>
                      <a:endParaRPr lang="tr-TR" dirty="0">
                        <a:latin typeface="+mj-lt"/>
                      </a:endParaRPr>
                    </a:p>
                  </a:txBody>
                  <a:tcPr/>
                </a:tc>
                <a:extLst>
                  <a:ext uri="{0D108BD9-81ED-4DB2-BD59-A6C34878D82A}">
                    <a16:rowId xmlns:a16="http://schemas.microsoft.com/office/drawing/2014/main" val="10004"/>
                  </a:ext>
                </a:extLst>
              </a:tr>
              <a:tr h="504056">
                <a:tc>
                  <a:txBody>
                    <a:bodyPr/>
                    <a:lstStyle/>
                    <a:p>
                      <a:r>
                        <a:rPr lang="tr-TR" dirty="0" smtClean="0">
                          <a:latin typeface="+mj-lt"/>
                        </a:rPr>
                        <a:t>Şehit Yüzbaşı</a:t>
                      </a:r>
                      <a:r>
                        <a:rPr lang="tr-TR" baseline="0" dirty="0" smtClean="0">
                          <a:latin typeface="+mj-lt"/>
                        </a:rPr>
                        <a:t> Hayrına yaptırılan yemek</a:t>
                      </a:r>
                      <a:endParaRPr lang="tr-TR" dirty="0">
                        <a:latin typeface="+mj-lt"/>
                      </a:endParaRPr>
                    </a:p>
                  </a:txBody>
                  <a:tcPr/>
                </a:tc>
                <a:tc>
                  <a:txBody>
                    <a:bodyPr/>
                    <a:lstStyle/>
                    <a:p>
                      <a:r>
                        <a:rPr lang="tr-TR" dirty="0" smtClean="0">
                          <a:latin typeface="+mj-lt"/>
                        </a:rPr>
                        <a:t>1.900,00 TL</a:t>
                      </a:r>
                      <a:endParaRPr lang="tr-TR" dirty="0">
                        <a:latin typeface="+mj-lt"/>
                      </a:endParaRPr>
                    </a:p>
                  </a:txBody>
                  <a:tcPr/>
                </a:tc>
                <a:extLst>
                  <a:ext uri="{0D108BD9-81ED-4DB2-BD59-A6C34878D82A}">
                    <a16:rowId xmlns:a16="http://schemas.microsoft.com/office/drawing/2014/main" val="10005"/>
                  </a:ext>
                </a:extLst>
              </a:tr>
              <a:tr h="37444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tr-TR" dirty="0" smtClean="0">
                          <a:latin typeface="+mj-lt"/>
                        </a:rPr>
                        <a:t>Toplam</a:t>
                      </a:r>
                      <a:endParaRPr lang="tr-TR" dirty="0">
                        <a:latin typeface="+mj-lt"/>
                      </a:endParaRPr>
                    </a:p>
                  </a:txBody>
                  <a:tcPr/>
                </a:tc>
                <a:tc>
                  <a:txBody>
                    <a:bodyPr/>
                    <a:lstStyle/>
                    <a:p>
                      <a:r>
                        <a:rPr lang="tr-TR" smtClean="0">
                          <a:latin typeface="+mj-lt"/>
                        </a:rPr>
                        <a:t>18.500,00 </a:t>
                      </a:r>
                      <a:r>
                        <a:rPr lang="tr-TR" dirty="0" smtClean="0">
                          <a:latin typeface="+mj-lt"/>
                        </a:rPr>
                        <a:t>TL</a:t>
                      </a:r>
                      <a:endParaRPr lang="tr-TR" dirty="0">
                        <a:latin typeface="+mj-lt"/>
                      </a:endParaRPr>
                    </a:p>
                  </a:txBody>
                  <a:tcPr/>
                </a:tc>
                <a:extLst>
                  <a:ext uri="{0D108BD9-81ED-4DB2-BD59-A6C34878D82A}">
                    <a16:rowId xmlns:a16="http://schemas.microsoft.com/office/drawing/2014/main" val="10006"/>
                  </a:ext>
                </a:extLst>
              </a:tr>
            </a:tbl>
          </a:graphicData>
        </a:graphic>
      </p:graphicFrame>
      <p:pic>
        <p:nvPicPr>
          <p:cNvPr id="5" name="Picture 3" descr="C:\Users\Aliağa Ticaret Odası\Desktop\Untitled-1.png"/>
          <p:cNvPicPr>
            <a:picLocks noChangeAspect="1" noChangeArrowheads="1"/>
          </p:cNvPicPr>
          <p:nvPr/>
        </p:nvPicPr>
        <p:blipFill>
          <a:blip r:embed="rId2"/>
          <a:srcRect/>
          <a:stretch>
            <a:fillRect/>
          </a:stretch>
        </p:blipFill>
        <p:spPr bwMode="auto">
          <a:xfrm>
            <a:off x="250825" y="115888"/>
            <a:ext cx="952500" cy="955675"/>
          </a:xfrm>
          <a:prstGeom prst="rect">
            <a:avLst/>
          </a:prstGeom>
          <a:noFill/>
          <a:ln w="9525">
            <a:noFill/>
            <a:miter lim="800000"/>
            <a:headEnd/>
            <a:tailEnd/>
          </a:ln>
        </p:spPr>
      </p:pic>
    </p:spTree>
    <p:extLst>
      <p:ext uri="{BB962C8B-B14F-4D97-AF65-F5344CB8AC3E}">
        <p14:creationId xmlns:p14="http://schemas.microsoft.com/office/powerpoint/2010/main" val="3520443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5038" y="260350"/>
            <a:ext cx="7273925" cy="1152525"/>
          </a:xfrm>
        </p:spPr>
        <p:txBody>
          <a:bodyPr>
            <a:normAutofit fontScale="90000"/>
          </a:bodyPr>
          <a:lstStyle/>
          <a:p>
            <a:pPr algn="ctr" eaLnBrk="1" fontAlgn="auto" hangingPunct="1">
              <a:spcAft>
                <a:spcPts val="0"/>
              </a:spcAft>
              <a:defRPr/>
            </a:pPr>
            <a:r>
              <a:rPr lang="tr-TR" sz="3600" dirty="0" smtClean="0"/>
              <a:t/>
            </a:r>
            <a:br>
              <a:rPr lang="tr-TR" sz="3600" dirty="0" smtClean="0"/>
            </a:br>
            <a:r>
              <a:rPr lang="tr-TR" sz="3600" b="1" dirty="0" smtClean="0">
                <a:solidFill>
                  <a:srgbClr val="C00000"/>
                </a:solidFill>
              </a:rPr>
              <a:t>ODA GİDER FASILLARI</a:t>
            </a:r>
            <a:r>
              <a:rPr lang="tr-TR" sz="3600" dirty="0" smtClean="0"/>
              <a:t/>
            </a:r>
            <a:br>
              <a:rPr lang="tr-TR" sz="3600" dirty="0" smtClean="0"/>
            </a:br>
            <a:endParaRPr lang="tr-TR" sz="3600" b="1" dirty="0">
              <a:solidFill>
                <a:schemeClr val="tx1">
                  <a:lumMod val="75000"/>
                  <a:lumOff val="25000"/>
                </a:schemeClr>
              </a:solidFill>
              <a:latin typeface="Ebrima" pitchFamily="2" charset="0"/>
              <a:ea typeface="Ebrima" pitchFamily="2" charset="0"/>
              <a:cs typeface="Ebrima" pitchFamily="2" charset="0"/>
            </a:endParaRPr>
          </a:p>
        </p:txBody>
      </p:sp>
      <p:sp>
        <p:nvSpPr>
          <p:cNvPr id="3" name="2 İçerik Yer Tutucusu"/>
          <p:cNvSpPr>
            <a:spLocks noGrp="1"/>
          </p:cNvSpPr>
          <p:nvPr>
            <p:ph idx="1"/>
          </p:nvPr>
        </p:nvSpPr>
        <p:spPr>
          <a:xfrm>
            <a:off x="457200" y="1412875"/>
            <a:ext cx="8229600" cy="4911725"/>
          </a:xfrm>
        </p:spPr>
        <p:txBody>
          <a:bodyPr>
            <a:normAutofit fontScale="62500" lnSpcReduction="20000"/>
          </a:bodyPr>
          <a:lstStyle/>
          <a:p>
            <a:pPr marL="365760" indent="-256032" fontAlgn="auto">
              <a:spcAft>
                <a:spcPts val="0"/>
              </a:spcAft>
              <a:buFont typeface="Wingdings 3"/>
              <a:buChar char=""/>
              <a:defRPr/>
            </a:pPr>
            <a:r>
              <a:rPr lang="tr-TR" sz="2400" dirty="0" smtClean="0"/>
              <a:t>1- Personel Giderleri faslı</a:t>
            </a:r>
          </a:p>
          <a:p>
            <a:pPr marL="365760" indent="-256032" fontAlgn="auto">
              <a:spcAft>
                <a:spcPts val="0"/>
              </a:spcAft>
              <a:buFont typeface="Wingdings 3"/>
              <a:buChar char=""/>
              <a:defRPr/>
            </a:pPr>
            <a:r>
              <a:rPr lang="tr-TR" sz="2400" dirty="0" smtClean="0"/>
              <a:t>2- Huzur Hakkı Giderleri Faslı</a:t>
            </a:r>
          </a:p>
          <a:p>
            <a:pPr marL="365760" indent="-256032" fontAlgn="auto">
              <a:spcAft>
                <a:spcPts val="0"/>
              </a:spcAft>
              <a:buFont typeface="Wingdings 3"/>
              <a:buChar char=""/>
              <a:defRPr/>
            </a:pPr>
            <a:r>
              <a:rPr lang="tr-TR" sz="2400" dirty="0" smtClean="0"/>
              <a:t>3- Genel yönetim Giderleri Faslı</a:t>
            </a:r>
          </a:p>
          <a:p>
            <a:pPr marL="365760" indent="-256032" fontAlgn="auto">
              <a:spcAft>
                <a:spcPts val="0"/>
              </a:spcAft>
              <a:buFont typeface="Wingdings 3"/>
              <a:buChar char=""/>
              <a:defRPr/>
            </a:pPr>
            <a:r>
              <a:rPr lang="tr-TR" sz="2400" dirty="0" smtClean="0"/>
              <a:t>4- Seyahat ve Yol Giderleri Faslı</a:t>
            </a:r>
          </a:p>
          <a:p>
            <a:pPr marL="365760" indent="-256032" fontAlgn="auto">
              <a:spcAft>
                <a:spcPts val="0"/>
              </a:spcAft>
              <a:buFont typeface="Wingdings 3"/>
              <a:buChar char=""/>
              <a:defRPr/>
            </a:pPr>
            <a:r>
              <a:rPr lang="tr-TR" sz="2400" dirty="0" smtClean="0"/>
              <a:t>5- Eğitim ve Fuar Giderleri Faslı </a:t>
            </a:r>
          </a:p>
          <a:p>
            <a:pPr marL="365760" indent="-256032" fontAlgn="auto">
              <a:spcAft>
                <a:spcPts val="0"/>
              </a:spcAft>
              <a:buFont typeface="Wingdings 3"/>
              <a:buChar char=""/>
              <a:defRPr/>
            </a:pPr>
            <a:r>
              <a:rPr lang="tr-TR" sz="2400" dirty="0" smtClean="0"/>
              <a:t>6- Basın ve Yayın Giderleri Faslı</a:t>
            </a:r>
          </a:p>
          <a:p>
            <a:pPr marL="365760" indent="-256032" fontAlgn="auto">
              <a:spcAft>
                <a:spcPts val="0"/>
              </a:spcAft>
              <a:buFont typeface="Wingdings 3"/>
              <a:buChar char=""/>
              <a:defRPr/>
            </a:pPr>
            <a:r>
              <a:rPr lang="tr-TR" sz="2400" dirty="0" smtClean="0"/>
              <a:t>7- Bağış ve Yardımlar Faslı</a:t>
            </a:r>
          </a:p>
          <a:p>
            <a:pPr marL="365760" indent="-256032" fontAlgn="auto">
              <a:spcAft>
                <a:spcPts val="0"/>
              </a:spcAft>
              <a:buFont typeface="Wingdings 3"/>
              <a:buChar char=""/>
              <a:defRPr/>
            </a:pPr>
            <a:r>
              <a:rPr lang="tr-TR" sz="2400" dirty="0" smtClean="0"/>
              <a:t>8- Birlik Aidatı, Kanuni Aidat, Pay ve Fonlar Faslı</a:t>
            </a:r>
          </a:p>
          <a:p>
            <a:pPr marL="365760" indent="-256032" fontAlgn="auto">
              <a:spcAft>
                <a:spcPts val="0"/>
              </a:spcAft>
              <a:buFont typeface="Wingdings 3"/>
              <a:buChar char=""/>
              <a:defRPr/>
            </a:pPr>
            <a:r>
              <a:rPr lang="tr-TR" sz="2400" dirty="0" smtClean="0"/>
              <a:t>9-Dışarıdan Sağlanan Fayda ve Hizmetler Faslı</a:t>
            </a:r>
          </a:p>
          <a:p>
            <a:pPr marL="365760" indent="-256032" fontAlgn="auto">
              <a:spcAft>
                <a:spcPts val="0"/>
              </a:spcAft>
              <a:buFont typeface="Wingdings 3"/>
              <a:buChar char=""/>
              <a:defRPr/>
            </a:pPr>
            <a:r>
              <a:rPr lang="tr-TR" sz="2400" dirty="0" smtClean="0"/>
              <a:t>10- Vergi, Resim ve Harçlar Faslı</a:t>
            </a:r>
          </a:p>
          <a:p>
            <a:pPr marL="365760" indent="-256032" fontAlgn="auto">
              <a:spcAft>
                <a:spcPts val="0"/>
              </a:spcAft>
              <a:buFont typeface="Wingdings 3"/>
              <a:buChar char=""/>
              <a:defRPr/>
            </a:pPr>
            <a:r>
              <a:rPr lang="tr-TR" sz="2400" dirty="0" smtClean="0"/>
              <a:t>11- Faiz Giderleri Faslı</a:t>
            </a:r>
          </a:p>
          <a:p>
            <a:pPr marL="365760" indent="-256032" fontAlgn="auto">
              <a:spcAft>
                <a:spcPts val="0"/>
              </a:spcAft>
              <a:buFont typeface="Wingdings 3"/>
              <a:buChar char=""/>
              <a:defRPr/>
            </a:pPr>
            <a:r>
              <a:rPr lang="tr-TR" sz="2400" dirty="0" smtClean="0"/>
              <a:t>12-Kira Giderleri Faslı</a:t>
            </a:r>
          </a:p>
          <a:p>
            <a:pPr marL="365760" indent="-256032" fontAlgn="auto">
              <a:spcAft>
                <a:spcPts val="0"/>
              </a:spcAft>
              <a:buFont typeface="Wingdings 3"/>
              <a:buChar char=""/>
              <a:defRPr/>
            </a:pPr>
            <a:r>
              <a:rPr lang="tr-TR" sz="2400" dirty="0" smtClean="0"/>
              <a:t>13-Kambiyo Giderleri Faslı</a:t>
            </a:r>
          </a:p>
          <a:p>
            <a:pPr marL="365760" indent="-256032" fontAlgn="auto">
              <a:spcAft>
                <a:spcPts val="0"/>
              </a:spcAft>
              <a:buFont typeface="Wingdings 3"/>
              <a:buChar char=""/>
              <a:defRPr/>
            </a:pPr>
            <a:r>
              <a:rPr lang="tr-TR" sz="2400" dirty="0" smtClean="0"/>
              <a:t>14- Menkul Kıymet Satış Giderleri Faslı</a:t>
            </a:r>
          </a:p>
          <a:p>
            <a:pPr marL="365760" indent="-256032" fontAlgn="auto">
              <a:spcAft>
                <a:spcPts val="0"/>
              </a:spcAft>
              <a:buFont typeface="Wingdings 3"/>
              <a:buChar char=""/>
              <a:defRPr/>
            </a:pPr>
            <a:r>
              <a:rPr lang="tr-TR" sz="2400" dirty="0" smtClean="0"/>
              <a:t>15- Finansman Giderleri Faslı</a:t>
            </a:r>
          </a:p>
          <a:p>
            <a:pPr marL="365760" indent="-256032" fontAlgn="auto">
              <a:spcAft>
                <a:spcPts val="0"/>
              </a:spcAft>
              <a:buFont typeface="Wingdings 3"/>
              <a:buChar char=""/>
              <a:defRPr/>
            </a:pPr>
            <a:r>
              <a:rPr lang="tr-TR" sz="2400" dirty="0" smtClean="0"/>
              <a:t>16- Sabit Kıymet Giderleri Faslı</a:t>
            </a:r>
          </a:p>
          <a:p>
            <a:pPr marL="365760" indent="-256032" fontAlgn="auto">
              <a:spcAft>
                <a:spcPts val="0"/>
              </a:spcAft>
              <a:buFont typeface="Wingdings 3"/>
              <a:buChar char=""/>
              <a:defRPr/>
            </a:pPr>
            <a:r>
              <a:rPr lang="tr-TR" sz="2400" dirty="0" smtClean="0"/>
              <a:t>17- Şube ve Temsilcilik Giderleri Faslı</a:t>
            </a:r>
          </a:p>
          <a:p>
            <a:pPr marL="365760" indent="-256032" fontAlgn="auto">
              <a:spcAft>
                <a:spcPts val="0"/>
              </a:spcAft>
              <a:buFont typeface="Wingdings 3"/>
              <a:buChar char=""/>
              <a:defRPr/>
            </a:pPr>
            <a:r>
              <a:rPr lang="tr-TR" sz="2400" dirty="0" smtClean="0"/>
              <a:t>18- Sair Giderler Faslı</a:t>
            </a:r>
          </a:p>
          <a:p>
            <a:pPr marL="274320" indent="-274320" eaLnBrk="1" fontAlgn="auto" hangingPunct="1">
              <a:spcAft>
                <a:spcPts val="0"/>
              </a:spcAft>
              <a:buClr>
                <a:schemeClr val="tx1">
                  <a:lumMod val="65000"/>
                  <a:lumOff val="35000"/>
                </a:schemeClr>
              </a:buClr>
              <a:buFont typeface="Wingdings" pitchFamily="2" charset="2"/>
              <a:buChar char="Ø"/>
              <a:defRPr/>
            </a:pPr>
            <a:endParaRPr lang="tr-TR" sz="2400" dirty="0" smtClean="0">
              <a:solidFill>
                <a:schemeClr val="tx1">
                  <a:lumMod val="65000"/>
                  <a:lumOff val="35000"/>
                </a:schemeClr>
              </a:solidFill>
              <a:latin typeface="Ebrima" pitchFamily="2" charset="0"/>
              <a:ea typeface="Ebrima" pitchFamily="2" charset="0"/>
              <a:cs typeface="Ebrima" pitchFamily="2" charset="0"/>
            </a:endParaRPr>
          </a:p>
          <a:p>
            <a:pPr marL="274320" indent="-274320" eaLnBrk="1" fontAlgn="auto" hangingPunct="1">
              <a:spcAft>
                <a:spcPts val="0"/>
              </a:spcAft>
              <a:buClr>
                <a:schemeClr val="tx1">
                  <a:lumMod val="65000"/>
                  <a:lumOff val="35000"/>
                </a:schemeClr>
              </a:buClr>
              <a:buFont typeface="Wingdings" pitchFamily="2" charset="2"/>
              <a:buChar char="Ø"/>
              <a:defRPr/>
            </a:pPr>
            <a:endParaRPr lang="tr-TR" sz="2400" dirty="0" smtClean="0">
              <a:solidFill>
                <a:schemeClr val="tx1">
                  <a:lumMod val="65000"/>
                  <a:lumOff val="35000"/>
                </a:schemeClr>
              </a:solidFill>
              <a:latin typeface="Ebrima" pitchFamily="2" charset="0"/>
              <a:ea typeface="Ebrima" pitchFamily="2" charset="0"/>
              <a:cs typeface="Ebrima" pitchFamily="2" charset="0"/>
            </a:endParaRPr>
          </a:p>
          <a:p>
            <a:pPr marL="274320" indent="-274320" eaLnBrk="1" fontAlgn="auto" hangingPunct="1">
              <a:spcAft>
                <a:spcPts val="0"/>
              </a:spcAft>
              <a:buClr>
                <a:schemeClr val="tx1">
                  <a:lumMod val="65000"/>
                  <a:lumOff val="35000"/>
                </a:schemeClr>
              </a:buClr>
              <a:buFont typeface="Wingdings" pitchFamily="2" charset="2"/>
              <a:buChar char="Ø"/>
              <a:defRPr/>
            </a:pPr>
            <a:endParaRPr lang="tr-TR" sz="2400" dirty="0" smtClean="0">
              <a:solidFill>
                <a:schemeClr val="tx1">
                  <a:lumMod val="65000"/>
                  <a:lumOff val="35000"/>
                </a:schemeClr>
              </a:solidFill>
              <a:latin typeface="Ebrima" pitchFamily="2" charset="0"/>
              <a:ea typeface="Ebrima" pitchFamily="2" charset="0"/>
              <a:cs typeface="Ebrima" pitchFamily="2" charset="0"/>
            </a:endParaRPr>
          </a:p>
          <a:p>
            <a:pPr marL="274320" indent="-274320" eaLnBrk="1" fontAlgn="auto" hangingPunct="1">
              <a:spcAft>
                <a:spcPts val="0"/>
              </a:spcAft>
              <a:buClr>
                <a:schemeClr val="tx1">
                  <a:lumMod val="65000"/>
                  <a:lumOff val="35000"/>
                </a:schemeClr>
              </a:buClr>
              <a:buFont typeface="Wingdings" pitchFamily="2" charset="2"/>
              <a:buChar char="Ø"/>
              <a:defRPr/>
            </a:pPr>
            <a:endParaRPr lang="tr-TR" sz="2400" dirty="0" smtClean="0">
              <a:solidFill>
                <a:schemeClr val="tx1">
                  <a:lumMod val="65000"/>
                  <a:lumOff val="35000"/>
                </a:schemeClr>
              </a:solidFill>
              <a:latin typeface="Ebrima" pitchFamily="2" charset="0"/>
              <a:ea typeface="Ebrima" pitchFamily="2" charset="0"/>
              <a:cs typeface="Ebrima" pitchFamily="2" charset="0"/>
            </a:endParaRPr>
          </a:p>
          <a:p>
            <a:pPr marL="274320" indent="-274320" eaLnBrk="1" fontAlgn="auto" hangingPunct="1">
              <a:spcAft>
                <a:spcPts val="0"/>
              </a:spcAft>
              <a:buClr>
                <a:schemeClr val="tx1">
                  <a:lumMod val="65000"/>
                  <a:lumOff val="35000"/>
                </a:schemeClr>
              </a:buClr>
              <a:buFont typeface="Wingdings" pitchFamily="2" charset="2"/>
              <a:buChar char="Ø"/>
              <a:defRPr/>
            </a:pPr>
            <a:endParaRPr lang="tr-TR" sz="2400" dirty="0" smtClean="0">
              <a:solidFill>
                <a:schemeClr val="tx1">
                  <a:lumMod val="65000"/>
                  <a:lumOff val="35000"/>
                </a:schemeClr>
              </a:solidFill>
              <a:latin typeface="Ebrima" pitchFamily="2" charset="0"/>
              <a:ea typeface="Ebrima" pitchFamily="2" charset="0"/>
              <a:cs typeface="Ebrima" pitchFamily="2" charset="0"/>
            </a:endParaRPr>
          </a:p>
          <a:p>
            <a:pPr marL="274320" indent="-274320" eaLnBrk="1" fontAlgn="auto" hangingPunct="1">
              <a:spcAft>
                <a:spcPts val="0"/>
              </a:spcAft>
              <a:buClr>
                <a:schemeClr val="tx1">
                  <a:lumMod val="65000"/>
                  <a:lumOff val="35000"/>
                </a:schemeClr>
              </a:buClr>
              <a:buFont typeface="Wingdings" pitchFamily="2" charset="2"/>
              <a:buChar char="Ø"/>
              <a:defRPr/>
            </a:pPr>
            <a:endParaRPr lang="tr-TR" sz="2400" dirty="0" smtClean="0">
              <a:solidFill>
                <a:schemeClr val="tx1">
                  <a:lumMod val="65000"/>
                  <a:lumOff val="35000"/>
                </a:schemeClr>
              </a:solidFill>
              <a:latin typeface="Ebrima" pitchFamily="2" charset="0"/>
              <a:ea typeface="Ebrima" pitchFamily="2" charset="0"/>
              <a:cs typeface="Ebrima" pitchFamily="2" charset="0"/>
            </a:endParaRPr>
          </a:p>
        </p:txBody>
      </p:sp>
      <p:pic>
        <p:nvPicPr>
          <p:cNvPr id="4" name="Picture 2" descr="C:\Users\Aliağa Ticaret Odası\Desktop\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9688"/>
            <a:ext cx="10080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tr-TR" altLang="tr-TR" sz="1000" b="1" dirty="0" smtClean="0">
              <a:solidFill>
                <a:srgbClr val="404040"/>
              </a:solidFill>
              <a:latin typeface="Ebrima" panose="02000000000000000000" pitchFamily="2" charset="0"/>
            </a:endParaRPr>
          </a:p>
        </p:txBody>
      </p:sp>
    </p:spTree>
    <p:extLst>
      <p:ext uri="{BB962C8B-B14F-4D97-AF65-F5344CB8AC3E}">
        <p14:creationId xmlns:p14="http://schemas.microsoft.com/office/powerpoint/2010/main" val="3085033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dirty="0" smtClean="0"/>
              <a:t>Gıda Yardımı</a:t>
            </a:r>
            <a:endParaRPr lang="tr-TR" dirty="0"/>
          </a:p>
        </p:txBody>
      </p:sp>
      <p:sp>
        <p:nvSpPr>
          <p:cNvPr id="3" name="2 İçerik Yer Tutucusu"/>
          <p:cNvSpPr>
            <a:spLocks noGrp="1"/>
          </p:cNvSpPr>
          <p:nvPr>
            <p:ph idx="1"/>
          </p:nvPr>
        </p:nvSpPr>
        <p:spPr>
          <a:xfrm>
            <a:off x="457200" y="1935480"/>
            <a:ext cx="8229600" cy="1493520"/>
          </a:xfrm>
        </p:spPr>
        <p:txBody>
          <a:bodyPr/>
          <a:lstStyle/>
          <a:p>
            <a:pPr>
              <a:buNone/>
            </a:pPr>
            <a:r>
              <a:rPr lang="tr-TR" dirty="0" smtClean="0">
                <a:latin typeface="+mj-lt"/>
              </a:rPr>
              <a:t>    Her yıl Ramazan ayında yaptığımız gıda yardımı kapsamında bu yıl 700 aileye belirlenen miktarda gıda paketi yardımı yapıldı.</a:t>
            </a:r>
            <a:endParaRPr lang="tr-TR" dirty="0">
              <a:latin typeface="+mj-lt"/>
            </a:endParaRPr>
          </a:p>
        </p:txBody>
      </p:sp>
      <p:pic>
        <p:nvPicPr>
          <p:cNvPr id="3074" name="Picture 2" descr="C:\Users\Hp\Downloads\gıda yardımı.jpg"/>
          <p:cNvPicPr>
            <a:picLocks noChangeAspect="1" noChangeArrowheads="1"/>
          </p:cNvPicPr>
          <p:nvPr/>
        </p:nvPicPr>
        <p:blipFill>
          <a:blip r:embed="rId2"/>
          <a:srcRect/>
          <a:stretch>
            <a:fillRect/>
          </a:stretch>
        </p:blipFill>
        <p:spPr bwMode="auto">
          <a:xfrm>
            <a:off x="2428860" y="3214686"/>
            <a:ext cx="5715000" cy="3514723"/>
          </a:xfrm>
          <a:prstGeom prst="rect">
            <a:avLst/>
          </a:prstGeom>
          <a:noFill/>
        </p:spPr>
      </p:pic>
      <p:pic>
        <p:nvPicPr>
          <p:cNvPr id="5" name="Picture 3" descr="C:\Users\Aliağa Ticaret Odası\Desktop\Untitled-1.png"/>
          <p:cNvPicPr>
            <a:picLocks noChangeAspect="1" noChangeArrowheads="1"/>
          </p:cNvPicPr>
          <p:nvPr/>
        </p:nvPicPr>
        <p:blipFill>
          <a:blip r:embed="rId3"/>
          <a:srcRect/>
          <a:stretch>
            <a:fillRect/>
          </a:stretch>
        </p:blipFill>
        <p:spPr bwMode="auto">
          <a:xfrm>
            <a:off x="250825" y="115888"/>
            <a:ext cx="952500" cy="955675"/>
          </a:xfrm>
          <a:prstGeom prst="rect">
            <a:avLst/>
          </a:prstGeom>
          <a:noFill/>
          <a:ln w="9525">
            <a:noFill/>
            <a:miter lim="800000"/>
            <a:headEnd/>
            <a:tailEnd/>
          </a:ln>
        </p:spPr>
      </p:pic>
    </p:spTree>
    <p:extLst>
      <p:ext uri="{BB962C8B-B14F-4D97-AF65-F5344CB8AC3E}">
        <p14:creationId xmlns:p14="http://schemas.microsoft.com/office/powerpoint/2010/main" val="2633023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sz="5400" b="1" dirty="0" smtClean="0">
                <a:ea typeface="Ebrima" pitchFamily="2" charset="0"/>
                <a:cs typeface="Ebrima" pitchFamily="2" charset="0"/>
              </a:rPr>
              <a:t>Kıyafet-Ayakkabı Yardımı</a:t>
            </a:r>
            <a:endParaRPr lang="tr-TR" dirty="0"/>
          </a:p>
        </p:txBody>
      </p:sp>
      <p:sp>
        <p:nvSpPr>
          <p:cNvPr id="3" name="2 İçerik Yer Tutucusu"/>
          <p:cNvSpPr>
            <a:spLocks noGrp="1"/>
          </p:cNvSpPr>
          <p:nvPr>
            <p:ph idx="1"/>
          </p:nvPr>
        </p:nvSpPr>
        <p:spPr/>
        <p:txBody>
          <a:bodyPr>
            <a:normAutofit fontScale="92500" lnSpcReduction="10000"/>
          </a:bodyPr>
          <a:lstStyle/>
          <a:p>
            <a:pPr>
              <a:buClr>
                <a:srgbClr val="595959"/>
              </a:buClr>
              <a:buNone/>
            </a:pPr>
            <a:r>
              <a:rPr lang="tr-TR" sz="2800" dirty="0" smtClean="0">
                <a:latin typeface="Calibri" pitchFamily="34" charset="0"/>
                <a:ea typeface="Ebrima" pitchFamily="2" charset="0"/>
                <a:cs typeface="Ebrima" pitchFamily="2" charset="0"/>
              </a:rPr>
              <a:t>    Odamız ve TOBB işbirliğinde her eğitim öğretim yılı başında ilçemizdeki okullara eğitim gören ekonomik durumu yoksun öğrencilere kılık kıyafet yardımı yapılmaktadır. </a:t>
            </a:r>
          </a:p>
          <a:p>
            <a:pPr>
              <a:buClr>
                <a:srgbClr val="595959"/>
              </a:buClr>
              <a:buNone/>
            </a:pPr>
            <a:r>
              <a:rPr lang="tr-TR" sz="2800" dirty="0" smtClean="0">
                <a:latin typeface="Calibri" pitchFamily="34" charset="0"/>
                <a:ea typeface="Ebrima" pitchFamily="2" charset="0"/>
                <a:cs typeface="Ebrima" pitchFamily="2" charset="0"/>
              </a:rPr>
              <a:t>	Bu kapsamda 2016-2017 Eğitim döneminin başlangıcında Odamız ve TOBB tarafından sağlanan 30 Bin TL tutarındaki bütçeden 600 ihtiyaç sahibi öğrenciye kılık kıyafet, ayakkabı yardımı yapılmaktadır.</a:t>
            </a:r>
          </a:p>
          <a:p>
            <a:pPr>
              <a:buClr>
                <a:srgbClr val="595959"/>
              </a:buClr>
              <a:buNone/>
            </a:pPr>
            <a:r>
              <a:rPr lang="tr-TR" sz="2800" dirty="0" smtClean="0">
                <a:latin typeface="Calibri" pitchFamily="34" charset="0"/>
                <a:ea typeface="Ebrima" pitchFamily="2" charset="0"/>
                <a:cs typeface="Ebrima" pitchFamily="2" charset="0"/>
              </a:rPr>
              <a:t>	Ayrılan kaynak ile okul kıyafeti ve ayakkabılar Odamız üyesi kuruluşlardan temin edilerek öğrencilere ulaştırılmaktadır.</a:t>
            </a:r>
          </a:p>
        </p:txBody>
      </p:sp>
      <p:pic>
        <p:nvPicPr>
          <p:cNvPr id="4" name="Picture 2" descr="http://www.tireto.tobb.org.tr/img/tobb.jpg"/>
          <p:cNvPicPr>
            <a:picLocks noChangeAspect="1" noChangeArrowheads="1"/>
          </p:cNvPicPr>
          <p:nvPr/>
        </p:nvPicPr>
        <p:blipFill>
          <a:blip r:embed="rId2"/>
          <a:srcRect/>
          <a:stretch>
            <a:fillRect/>
          </a:stretch>
        </p:blipFill>
        <p:spPr bwMode="auto">
          <a:xfrm>
            <a:off x="7596188" y="5373688"/>
            <a:ext cx="1158875" cy="1120775"/>
          </a:xfrm>
          <a:prstGeom prst="rect">
            <a:avLst/>
          </a:prstGeom>
          <a:noFill/>
          <a:ln w="9525">
            <a:noFill/>
            <a:miter lim="800000"/>
            <a:headEnd/>
            <a:tailEnd/>
          </a:ln>
        </p:spPr>
      </p:pic>
      <p:pic>
        <p:nvPicPr>
          <p:cNvPr id="5" name="Picture 3" descr="C:\Users\Aliağa Ticaret Odası\Desktop\Untitled-1.png"/>
          <p:cNvPicPr>
            <a:picLocks noChangeAspect="1" noChangeArrowheads="1"/>
          </p:cNvPicPr>
          <p:nvPr/>
        </p:nvPicPr>
        <p:blipFill>
          <a:blip r:embed="rId3"/>
          <a:srcRect/>
          <a:stretch>
            <a:fillRect/>
          </a:stretch>
        </p:blipFill>
        <p:spPr bwMode="auto">
          <a:xfrm>
            <a:off x="250825" y="115888"/>
            <a:ext cx="952500" cy="955675"/>
          </a:xfrm>
          <a:prstGeom prst="rect">
            <a:avLst/>
          </a:prstGeom>
          <a:noFill/>
          <a:ln w="9525">
            <a:noFill/>
            <a:miter lim="800000"/>
            <a:headEnd/>
            <a:tailEnd/>
          </a:ln>
        </p:spPr>
      </p:pic>
    </p:spTree>
    <p:extLst>
      <p:ext uri="{BB962C8B-B14F-4D97-AF65-F5344CB8AC3E}">
        <p14:creationId xmlns:p14="http://schemas.microsoft.com/office/powerpoint/2010/main" val="956627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1 Başlık"/>
          <p:cNvSpPr txBox="1">
            <a:spLocks noGrp="1"/>
          </p:cNvSpPr>
          <p:nvPr>
            <p:ph type="ctrTitle"/>
          </p:nvPr>
        </p:nvSpPr>
        <p:spPr>
          <a:xfrm>
            <a:off x="533396" y="1371600"/>
            <a:ext cx="7851651" cy="2993507"/>
          </a:xfrm>
        </p:spPr>
        <p:txBody>
          <a:bodyPr anchorCtr="1"/>
          <a:lstStyle/>
          <a:p>
            <a:pPr lvl="0" algn="ctr"/>
            <a:r>
              <a:rPr lang="tr-TR"/>
              <a:t>YÖNETİM</a:t>
            </a:r>
            <a:br>
              <a:rPr lang="tr-TR"/>
            </a:br>
            <a:r>
              <a:rPr lang="tr-TR"/>
              <a:t>VE</a:t>
            </a:r>
            <a:br>
              <a:rPr lang="tr-TR"/>
            </a:br>
            <a:r>
              <a:rPr lang="tr-TR"/>
              <a:t>ODA MEVZUATI</a:t>
            </a:r>
          </a:p>
        </p:txBody>
      </p:sp>
      <p:sp>
        <p:nvSpPr>
          <p:cNvPr id="3" name="2 Alt Başlık"/>
          <p:cNvSpPr txBox="1">
            <a:spLocks noGrp="1"/>
          </p:cNvSpPr>
          <p:nvPr>
            <p:ph type="subTitle" idx="1"/>
          </p:nvPr>
        </p:nvSpPr>
        <p:spPr>
          <a:xfrm>
            <a:off x="533396" y="4725143"/>
            <a:ext cx="7854696" cy="1512170"/>
          </a:xfrm>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199" y="980728"/>
            <a:ext cx="8229600" cy="1070992"/>
          </a:xfrm>
        </p:spPr>
        <p:txBody>
          <a:bodyPr>
            <a:noAutofit/>
          </a:bodyPr>
          <a:lstStyle/>
          <a:p>
            <a:pPr lvl="0" algn="ctr"/>
            <a:r>
              <a:rPr lang="tr-TR" sz="2800" b="1" dirty="0"/>
              <a:t>İNŞAAT MESLEK KOMİTEMİZ ODAMIZDA SEKTÖR TOPLANTISI </a:t>
            </a:r>
            <a:r>
              <a:rPr lang="tr-TR" sz="2800" b="1" dirty="0" smtClean="0"/>
              <a:t>GERÇEKLEŞTİRDİ</a:t>
            </a:r>
            <a:r>
              <a:rPr lang="tr-TR" sz="3200" b="1" dirty="0" smtClean="0"/>
              <a:t/>
            </a:r>
            <a:br>
              <a:rPr lang="tr-TR" sz="3200" b="1" dirty="0" smtClean="0"/>
            </a:br>
            <a:r>
              <a:rPr lang="tr-TR" sz="2000" b="1" dirty="0" smtClean="0"/>
              <a:t>16.02.2016</a:t>
            </a:r>
            <a:endParaRPr lang="tr-TR" sz="2000"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2207915"/>
            <a:ext cx="6584155" cy="4389437"/>
          </a:xfrm>
        </p:spPr>
      </p:pic>
    </p:spTree>
    <p:extLst>
      <p:ext uri="{BB962C8B-B14F-4D97-AF65-F5344CB8AC3E}">
        <p14:creationId xmlns:p14="http://schemas.microsoft.com/office/powerpoint/2010/main" val="7335641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220">
    <p:spTree>
      <p:nvGrpSpPr>
        <p:cNvPr id="1" name=""/>
        <p:cNvGrpSpPr/>
        <p:nvPr/>
      </p:nvGrpSpPr>
      <p:grpSpPr>
        <a:xfrm>
          <a:off x="0" y="0"/>
          <a:ext cx="0" cy="0"/>
          <a:chOff x="0" y="0"/>
          <a:chExt cx="0" cy="0"/>
        </a:xfrm>
      </p:grpSpPr>
      <p:pic>
        <p:nvPicPr>
          <p:cNvPr id="2" name="Picture 3" descr="C:\Users\Aliağa Ticaret Odası\Desktop\Untitled-1.png">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0" y="0"/>
            <a:ext cx="718133" cy="720748"/>
          </a:xfrm>
          <a:prstGeom prst="rect">
            <a:avLst/>
          </a:prstGeom>
          <a:noFill/>
          <a:ln cap="flat">
            <a:noFill/>
          </a:ln>
        </p:spPr>
      </p:pic>
      <p:pic>
        <p:nvPicPr>
          <p:cNvPr id="3" name="Picture 2" descr="\\192.168.2.1\share\arge\02.01.2015 Kahvaltı Toplu\OCAK AYI FOTOĞRAF\DSC_3969.JPG">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3"/>
          <a:srcRect/>
          <a:stretch>
            <a:fillRect/>
          </a:stretch>
        </p:blipFill>
        <p:spPr>
          <a:xfrm>
            <a:off x="1271144" y="1935163"/>
            <a:ext cx="6601711" cy="4389440"/>
          </a:xfrm>
        </p:spPr>
      </p:pic>
      <p:sp>
        <p:nvSpPr>
          <p:cNvPr id="4" name="1 Başlık"/>
          <p:cNvSpPr txBox="1">
            <a:spLocks noGrp="1"/>
          </p:cNvSpPr>
          <p:nvPr>
            <p:ph type="title"/>
          </p:nvPr>
        </p:nvSpPr>
        <p:spPr>
          <a:xfrm>
            <a:off x="539550" y="692694"/>
            <a:ext cx="8229600" cy="1070991"/>
          </a:xfrm>
        </p:spPr>
        <p:txBody>
          <a:bodyPr anchorCtr="1"/>
          <a:lstStyle/>
          <a:p>
            <a:pPr lvl="0" algn="ctr"/>
            <a:r>
              <a:rPr lang="tr-TR" sz="3000" b="1" dirty="0"/>
              <a:t>Disiplin Kurulumuz ile Toplantı Gerçekleştirdik</a:t>
            </a:r>
            <a:br>
              <a:rPr lang="tr-TR" sz="3000" b="1" dirty="0"/>
            </a:br>
            <a:r>
              <a:rPr lang="tr-TR" sz="3000" b="1" dirty="0" smtClean="0"/>
              <a:t>16.03.2016</a:t>
            </a:r>
            <a:endParaRPr lang="tr-TR" sz="30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1 Başlık"/>
          <p:cNvSpPr txBox="1">
            <a:spLocks noGrp="1"/>
          </p:cNvSpPr>
          <p:nvPr>
            <p:ph type="ctrTitle"/>
          </p:nvPr>
        </p:nvSpPr>
        <p:spPr>
          <a:xfrm>
            <a:off x="533396" y="1052739"/>
            <a:ext cx="7851651" cy="2952332"/>
          </a:xfrm>
        </p:spPr>
        <p:txBody>
          <a:bodyPr anchorCtr="1"/>
          <a:lstStyle/>
          <a:p>
            <a:pPr lvl="0" algn="ctr"/>
            <a:r>
              <a:rPr lang="tr-TR"/>
              <a:t>MALİ YÖNETİM</a:t>
            </a:r>
          </a:p>
        </p:txBody>
      </p:sp>
      <p:sp>
        <p:nvSpPr>
          <p:cNvPr id="3" name="2 Alt Başlık"/>
          <p:cNvSpPr txBox="1">
            <a:spLocks noGrp="1"/>
          </p:cNvSpPr>
          <p:nvPr>
            <p:ph type="subTitle" idx="1"/>
          </p:nvPr>
        </p:nvSpPr>
        <p:spPr>
          <a:xfrm>
            <a:off x="533396" y="4509116"/>
            <a:ext cx="7854696" cy="1512170"/>
          </a:xfrm>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1 Başlık"/>
          <p:cNvSpPr txBox="1">
            <a:spLocks noGrp="1"/>
          </p:cNvSpPr>
          <p:nvPr>
            <p:ph type="ctrTitle"/>
          </p:nvPr>
        </p:nvSpPr>
        <p:spPr>
          <a:xfrm>
            <a:off x="533396" y="1371600"/>
            <a:ext cx="7851651" cy="2345436"/>
          </a:xfrm>
        </p:spPr>
        <p:txBody>
          <a:bodyPr anchorCtr="1"/>
          <a:lstStyle/>
          <a:p>
            <a:pPr lvl="0" algn="ctr"/>
            <a:r>
              <a:rPr lang="tr-TR" dirty="0"/>
              <a:t>İNSAN KAYNAKLARI YÖNETİMİ</a:t>
            </a:r>
          </a:p>
        </p:txBody>
      </p:sp>
      <p:sp>
        <p:nvSpPr>
          <p:cNvPr id="3" name="2 Alt Başlık"/>
          <p:cNvSpPr txBox="1">
            <a:spLocks noGrp="1"/>
          </p:cNvSpPr>
          <p:nvPr>
            <p:ph type="subTitle" idx="1"/>
          </p:nvPr>
        </p:nvSpPr>
        <p:spPr>
          <a:xfrm>
            <a:off x="533396" y="4077071"/>
            <a:ext cx="7854696" cy="904067"/>
          </a:xfrm>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134725"/>
            <a:ext cx="8229600" cy="996720"/>
          </a:xfrm>
        </p:spPr>
        <p:txBody>
          <a:bodyPr>
            <a:normAutofit fontScale="90000"/>
          </a:bodyPr>
          <a:lstStyle/>
          <a:p>
            <a:pPr algn="ctr"/>
            <a:r>
              <a:rPr lang="tr-TR" sz="3200" b="1" dirty="0" smtClean="0"/>
              <a:t>ÖDEMİŞ TİCARET ODASI İLE KIYASLAMA TOPLANTISI GERÇEKLEŞTİRDİK</a:t>
            </a:r>
            <a:br>
              <a:rPr lang="tr-TR" sz="3200" b="1" dirty="0" smtClean="0"/>
            </a:br>
            <a:r>
              <a:rPr lang="tr-TR" sz="2200" b="1" dirty="0" smtClean="0"/>
              <a:t>17.02.2016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8083" y="2492896"/>
            <a:ext cx="7294317" cy="3744416"/>
          </a:xfrm>
        </p:spPr>
      </p:pic>
    </p:spTree>
    <p:extLst>
      <p:ext uri="{BB962C8B-B14F-4D97-AF65-F5344CB8AC3E}">
        <p14:creationId xmlns:p14="http://schemas.microsoft.com/office/powerpoint/2010/main" val="376502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sp>
        <p:nvSpPr>
          <p:cNvPr id="2" name="1 Başlık"/>
          <p:cNvSpPr txBox="1">
            <a:spLocks noGrp="1"/>
          </p:cNvSpPr>
          <p:nvPr>
            <p:ph type="ctrTitle"/>
          </p:nvPr>
        </p:nvSpPr>
        <p:spPr>
          <a:xfrm>
            <a:off x="533396" y="404667"/>
            <a:ext cx="7851651" cy="3888431"/>
          </a:xfrm>
        </p:spPr>
        <p:txBody>
          <a:bodyPr anchorCtr="1"/>
          <a:lstStyle/>
          <a:p>
            <a:pPr lvl="0" algn="ctr"/>
            <a:r>
              <a:rPr lang="tr-TR"/>
              <a:t>HABERLEŞME </a:t>
            </a:r>
            <a:br>
              <a:rPr lang="tr-TR"/>
            </a:br>
            <a:r>
              <a:rPr lang="tr-TR"/>
              <a:t>VE</a:t>
            </a:r>
            <a:br>
              <a:rPr lang="tr-TR"/>
            </a:br>
            <a:r>
              <a:rPr lang="tr-TR"/>
              <a:t> YAYINLAR</a:t>
            </a:r>
          </a:p>
        </p:txBody>
      </p:sp>
      <p:sp>
        <p:nvSpPr>
          <p:cNvPr id="3" name="2 Alt Başlık"/>
          <p:cNvSpPr txBox="1">
            <a:spLocks noGrp="1"/>
          </p:cNvSpPr>
          <p:nvPr>
            <p:ph type="subTitle" idx="1"/>
          </p:nvPr>
        </p:nvSpPr>
        <p:spPr>
          <a:xfrm>
            <a:off x="533396" y="5589242"/>
            <a:ext cx="7854696" cy="648071"/>
          </a:xfrm>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1412776"/>
            <a:ext cx="8229600" cy="4968551"/>
          </a:xfrm>
        </p:spPr>
        <p:txBody>
          <a:bodyPr/>
          <a:lstStyle/>
          <a:p>
            <a:r>
              <a:rPr lang="tr-TR" dirty="0" smtClean="0">
                <a:latin typeface="+mj-lt"/>
              </a:rPr>
              <a:t>2016 yılında </a:t>
            </a:r>
            <a:r>
              <a:rPr lang="tr-TR" u="sng" dirty="0" smtClean="0">
                <a:latin typeface="+mj-lt"/>
              </a:rPr>
              <a:t>121 adet Basın bülteni ve Duyuru bülteni </a:t>
            </a:r>
            <a:r>
              <a:rPr lang="tr-TR" dirty="0" smtClean="0">
                <a:latin typeface="+mj-lt"/>
              </a:rPr>
              <a:t>yayına sunulmuştur. </a:t>
            </a:r>
          </a:p>
          <a:p>
            <a:r>
              <a:rPr lang="tr-TR" dirty="0" smtClean="0">
                <a:latin typeface="+mj-lt"/>
              </a:rPr>
              <a:t>2016 yılında </a:t>
            </a:r>
            <a:r>
              <a:rPr lang="tr-TR" u="sng" dirty="0" smtClean="0">
                <a:latin typeface="+mj-lt"/>
              </a:rPr>
              <a:t>Basın bültenlerimiz kaynaklı </a:t>
            </a:r>
            <a:r>
              <a:rPr lang="tr-TR" u="sng" dirty="0" smtClean="0">
                <a:solidFill>
                  <a:prstClr val="black"/>
                </a:solidFill>
                <a:latin typeface="Calibri"/>
              </a:rPr>
              <a:t>çeşitli gazete ve dergide </a:t>
            </a:r>
            <a:r>
              <a:rPr lang="tr-TR" u="sng" dirty="0" smtClean="0">
                <a:latin typeface="+mj-lt"/>
              </a:rPr>
              <a:t>557 adet haber </a:t>
            </a:r>
            <a:r>
              <a:rPr lang="tr-TR" dirty="0" smtClean="0">
                <a:latin typeface="+mj-lt"/>
              </a:rPr>
              <a:t>küpürlerimiz yayınlanmıştır. 557 adet </a:t>
            </a:r>
            <a:r>
              <a:rPr lang="tr-TR" dirty="0" err="1" smtClean="0">
                <a:latin typeface="+mj-lt"/>
              </a:rPr>
              <a:t>küpürün</a:t>
            </a:r>
            <a:r>
              <a:rPr lang="tr-TR" dirty="0" smtClean="0">
                <a:latin typeface="+mj-lt"/>
              </a:rPr>
              <a:t> 58’i ulusal yayınlarda, 145’i bölgesel yayınlarda ve 354’ü de yerel yayınlarda yer bulmuştur. </a:t>
            </a:r>
          </a:p>
          <a:p>
            <a:r>
              <a:rPr lang="tr-TR" dirty="0" smtClean="0">
                <a:latin typeface="+mj-lt"/>
              </a:rPr>
              <a:t>Basın Bültenlerimiz, </a:t>
            </a:r>
            <a:r>
              <a:rPr lang="tr-TR" u="sng" dirty="0" smtClean="0">
                <a:latin typeface="+mj-lt"/>
              </a:rPr>
              <a:t>internet siteleri kaynaklı olarak 2089 adet haber</a:t>
            </a:r>
            <a:r>
              <a:rPr lang="tr-TR" dirty="0" smtClean="0">
                <a:latin typeface="+mj-lt"/>
              </a:rPr>
              <a:t> ile yer bulmuştur.</a:t>
            </a:r>
          </a:p>
          <a:p>
            <a:r>
              <a:rPr lang="tr-TR" dirty="0" smtClean="0">
                <a:latin typeface="+mj-lt"/>
              </a:rPr>
              <a:t>Bununla birlikte Gazete ve dergilerle </a:t>
            </a:r>
            <a:r>
              <a:rPr lang="tr-TR" dirty="0">
                <a:latin typeface="+mj-lt"/>
              </a:rPr>
              <a:t>7</a:t>
            </a:r>
            <a:r>
              <a:rPr lang="tr-TR" dirty="0" smtClean="0">
                <a:latin typeface="+mj-lt"/>
              </a:rPr>
              <a:t> adet röportaj gerçekleştirilmiştir. </a:t>
            </a:r>
            <a:endParaRPr lang="tr-TR" dirty="0">
              <a:latin typeface="+mj-lt"/>
            </a:endParaRPr>
          </a:p>
        </p:txBody>
      </p:sp>
      <p:pic>
        <p:nvPicPr>
          <p:cNvPr id="4" name="Picture 2" descr="C:\Users\Aliağa Ticaret Odası\Desktop\Untitled-1.png"/>
          <p:cNvPicPr>
            <a:picLocks noChangeAspect="1" noChangeArrowheads="1"/>
          </p:cNvPicPr>
          <p:nvPr/>
        </p:nvPicPr>
        <p:blipFill>
          <a:blip r:embed="rId2" cstate="print"/>
          <a:srcRect/>
          <a:stretch>
            <a:fillRect/>
          </a:stretch>
        </p:blipFill>
        <p:spPr bwMode="auto">
          <a:xfrm>
            <a:off x="107553" y="44624"/>
            <a:ext cx="1008063" cy="1012825"/>
          </a:xfrm>
          <a:prstGeom prst="rect">
            <a:avLst/>
          </a:prstGeom>
          <a:noFill/>
          <a:ln w="9525">
            <a:noFill/>
            <a:miter lim="800000"/>
            <a:headEnd/>
            <a:tailEnd/>
          </a:ln>
        </p:spPr>
      </p:pic>
      <p:sp>
        <p:nvSpPr>
          <p:cNvPr id="5" name="1 Başlık"/>
          <p:cNvSpPr txBox="1">
            <a:spLocks/>
          </p:cNvSpPr>
          <p:nvPr/>
        </p:nvSpPr>
        <p:spPr bwMode="auto">
          <a:xfrm>
            <a:off x="395536" y="980728"/>
            <a:ext cx="8229600" cy="428625"/>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600" b="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b="0" i="0" u="none" strike="noStrike" kern="1200" cap="none" spc="0" normalizeH="0" baseline="0" noProof="0" dirty="0" smtClean="0">
                <a:ln>
                  <a:noFill/>
                </a:ln>
                <a:solidFill>
                  <a:srgbClr val="C00000"/>
                </a:solidFill>
                <a:effectLst/>
                <a:uLnTx/>
                <a:uFillTx/>
                <a:latin typeface="+mj-lt"/>
                <a:ea typeface="+mj-ea"/>
                <a:cs typeface="+mj-cs"/>
              </a:rPr>
            </a:br>
            <a:r>
              <a:rPr kumimoji="0" lang="tr-TR" sz="2600" b="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b="0" i="0" u="none" strike="noStrike" kern="1200" cap="none" spc="0" normalizeH="0" baseline="0" noProof="0" dirty="0" smtClean="0">
                <a:ln>
                  <a:noFill/>
                </a:ln>
                <a:solidFill>
                  <a:srgbClr val="C00000"/>
                </a:solidFill>
                <a:effectLst/>
                <a:uLnTx/>
                <a:uFillTx/>
                <a:latin typeface="+mj-lt"/>
                <a:ea typeface="+mj-ea"/>
                <a:cs typeface="+mj-cs"/>
              </a:rPr>
            </a:br>
            <a:r>
              <a:rPr kumimoji="0" lang="tr-TR" sz="2600" b="0" i="0" u="none" strike="noStrike" kern="1200" cap="none" spc="0" normalizeH="0" baseline="0" noProof="0" dirty="0" smtClean="0">
                <a:ln>
                  <a:noFill/>
                </a:ln>
                <a:solidFill>
                  <a:srgbClr val="C00000"/>
                </a:solidFill>
                <a:effectLst/>
                <a:uLnTx/>
                <a:uFillTx/>
                <a:latin typeface="+mj-lt"/>
                <a:ea typeface="+mj-ea"/>
                <a:cs typeface="+mj-cs"/>
              </a:rPr>
              <a:t>1- BASIN YAYIN FAALİYETLERİ</a:t>
            </a:r>
          </a:p>
        </p:txBody>
      </p:sp>
      <p:sp>
        <p:nvSpPr>
          <p:cNvPr id="8" name="7 Metin kutusu"/>
          <p:cNvSpPr txBox="1"/>
          <p:nvPr/>
        </p:nvSpPr>
        <p:spPr>
          <a:xfrm>
            <a:off x="395536" y="6453336"/>
            <a:ext cx="8383587" cy="369332"/>
          </a:xfrm>
          <a:prstGeom prst="rect">
            <a:avLst/>
          </a:prstGeom>
          <a:noFill/>
        </p:spPr>
        <p:txBody>
          <a:bodyPr>
            <a:spAutoFit/>
          </a:bodyPr>
          <a:lstStyle/>
          <a:p>
            <a:pPr>
              <a:defRPr/>
            </a:pPr>
            <a:r>
              <a:rPr lang="tr-TR" sz="900" dirty="0">
                <a:solidFill>
                  <a:schemeClr val="accent1">
                    <a:lumMod val="50000"/>
                  </a:schemeClr>
                </a:solidFill>
                <a:latin typeface="Antique Olive" pitchFamily="34" charset="0"/>
                <a:cs typeface="Arial" pitchFamily="34" charset="0"/>
              </a:rPr>
              <a:t>Aliağa Ticaret Odası  I  </a:t>
            </a:r>
            <a:r>
              <a:rPr lang="tr-TR" sz="900" b="1" dirty="0" smtClean="0">
                <a:solidFill>
                  <a:schemeClr val="accent1">
                    <a:lumMod val="50000"/>
                  </a:schemeClr>
                </a:solidFill>
                <a:latin typeface="Antique Olive" pitchFamily="34" charset="0"/>
                <a:cs typeface="Arial" pitchFamily="34" charset="0"/>
              </a:rPr>
              <a:t>2015 yılı </a:t>
            </a:r>
            <a:r>
              <a:rPr lang="tr-TR" sz="900" b="1" dirty="0">
                <a:solidFill>
                  <a:schemeClr val="accent1">
                    <a:lumMod val="50000"/>
                  </a:schemeClr>
                </a:solidFill>
                <a:latin typeface="Antique Olive" pitchFamily="34" charset="0"/>
                <a:cs typeface="Arial" pitchFamily="34" charset="0"/>
              </a:rPr>
              <a:t>Faaliyet Raporu</a:t>
            </a:r>
            <a:r>
              <a:rPr lang="tr-TR" sz="900" dirty="0">
                <a:solidFill>
                  <a:schemeClr val="accent1">
                    <a:lumMod val="50000"/>
                  </a:schemeClr>
                </a:solidFill>
                <a:latin typeface="Antique Olive" pitchFamily="34" charset="0"/>
                <a:cs typeface="Arial" pitchFamily="34" charset="0"/>
              </a:rPr>
              <a:t>			                                                                                          www.alto.org.tr</a:t>
            </a:r>
          </a:p>
        </p:txBody>
      </p:sp>
    </p:spTree>
    <p:extLst>
      <p:ext uri="{BB962C8B-B14F-4D97-AF65-F5344CB8AC3E}">
        <p14:creationId xmlns:p14="http://schemas.microsoft.com/office/powerpoint/2010/main" val="285509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Başlık"/>
          <p:cNvSpPr>
            <a:spLocks noGrp="1"/>
          </p:cNvSpPr>
          <p:nvPr>
            <p:ph type="title"/>
          </p:nvPr>
        </p:nvSpPr>
        <p:spPr>
          <a:xfrm>
            <a:off x="971550" y="260350"/>
            <a:ext cx="7273925" cy="720725"/>
          </a:xfrm>
        </p:spPr>
        <p:txBody>
          <a:bodyPr/>
          <a:lstStyle/>
          <a:p>
            <a:pPr algn="ctr" eaLnBrk="1" hangingPunct="1"/>
            <a:r>
              <a:rPr lang="tr-TR" altLang="tr-TR" sz="3200" b="1" smtClean="0">
                <a:solidFill>
                  <a:srgbClr val="C00000"/>
                </a:solidFill>
                <a:ea typeface="Ebrima" panose="02000000000000000000" pitchFamily="2" charset="0"/>
                <a:cs typeface="Ebrima" panose="02000000000000000000" pitchFamily="2" charset="0"/>
              </a:rPr>
              <a:t>ODA GELİR FASILLARI</a:t>
            </a:r>
          </a:p>
        </p:txBody>
      </p:sp>
      <p:sp>
        <p:nvSpPr>
          <p:cNvPr id="3" name="2 İçerik Yer Tutucusu"/>
          <p:cNvSpPr>
            <a:spLocks noGrp="1"/>
          </p:cNvSpPr>
          <p:nvPr>
            <p:ph idx="1"/>
          </p:nvPr>
        </p:nvSpPr>
        <p:spPr>
          <a:xfrm>
            <a:off x="468313" y="1484313"/>
            <a:ext cx="8229600" cy="4911725"/>
          </a:xfrm>
        </p:spPr>
        <p:txBody>
          <a:bodyPr>
            <a:normAutofit fontScale="62500" lnSpcReduction="20000"/>
          </a:bodyPr>
          <a:lstStyle/>
          <a:p>
            <a:pPr marL="365760" indent="-256032" fontAlgn="auto">
              <a:spcAft>
                <a:spcPts val="0"/>
              </a:spcAft>
              <a:buFont typeface="Wingdings 3"/>
              <a:buChar char=""/>
              <a:defRPr/>
            </a:pPr>
            <a:r>
              <a:rPr lang="tr-TR" sz="2400" dirty="0" smtClean="0"/>
              <a:t>1- Kayıt Ücreti Faslı</a:t>
            </a:r>
          </a:p>
          <a:p>
            <a:pPr marL="365760" indent="-256032" fontAlgn="auto">
              <a:spcAft>
                <a:spcPts val="0"/>
              </a:spcAft>
              <a:buFont typeface="Wingdings 3"/>
              <a:buChar char=""/>
              <a:defRPr/>
            </a:pPr>
            <a:r>
              <a:rPr lang="tr-TR" sz="2400" dirty="0" smtClean="0"/>
              <a:t>2- Yıllık Aidat Faslı</a:t>
            </a:r>
          </a:p>
          <a:p>
            <a:pPr marL="365760" indent="-256032" fontAlgn="auto">
              <a:spcAft>
                <a:spcPts val="0"/>
              </a:spcAft>
              <a:buFont typeface="Wingdings 3"/>
              <a:buChar char=""/>
              <a:defRPr/>
            </a:pPr>
            <a:r>
              <a:rPr lang="tr-TR" sz="2400" dirty="0" smtClean="0"/>
              <a:t>3- Munzam Aidat Faslı</a:t>
            </a:r>
          </a:p>
          <a:p>
            <a:pPr marL="365760" indent="-256032" fontAlgn="auto">
              <a:spcAft>
                <a:spcPts val="0"/>
              </a:spcAft>
              <a:buFont typeface="Wingdings 3"/>
              <a:buChar char=""/>
              <a:defRPr/>
            </a:pPr>
            <a:r>
              <a:rPr lang="tr-TR" sz="2400" dirty="0" smtClean="0"/>
              <a:t>4- Yapılan Hizmetler Karşılığı Alınan Ücretler Faslı</a:t>
            </a:r>
          </a:p>
          <a:p>
            <a:pPr marL="365760" indent="-256032" fontAlgn="auto">
              <a:spcAft>
                <a:spcPts val="0"/>
              </a:spcAft>
              <a:buFont typeface="Wingdings 3"/>
              <a:buChar char=""/>
              <a:defRPr/>
            </a:pPr>
            <a:r>
              <a:rPr lang="tr-TR" sz="2400" dirty="0" smtClean="0"/>
              <a:t>5- Belge Bedelleri faslı</a:t>
            </a:r>
          </a:p>
          <a:p>
            <a:pPr marL="365760" indent="-256032" fontAlgn="auto">
              <a:spcAft>
                <a:spcPts val="0"/>
              </a:spcAft>
              <a:buFont typeface="Wingdings 3"/>
              <a:buChar char=""/>
              <a:defRPr/>
            </a:pPr>
            <a:r>
              <a:rPr lang="tr-TR" sz="2400" dirty="0" smtClean="0"/>
              <a:t>6- Yayın Gelirleri Faslı</a:t>
            </a:r>
          </a:p>
          <a:p>
            <a:pPr marL="365760" indent="-256032" fontAlgn="auto">
              <a:spcAft>
                <a:spcPts val="0"/>
              </a:spcAft>
              <a:buFont typeface="Wingdings 3"/>
              <a:buChar char=""/>
              <a:defRPr/>
            </a:pPr>
            <a:r>
              <a:rPr lang="tr-TR" sz="2400" dirty="0" smtClean="0"/>
              <a:t>7- Bağış ve Yardımlar Faslı</a:t>
            </a:r>
          </a:p>
          <a:p>
            <a:pPr marL="365760" indent="-256032" fontAlgn="auto">
              <a:spcAft>
                <a:spcPts val="0"/>
              </a:spcAft>
              <a:buFont typeface="Wingdings 3"/>
              <a:buChar char=""/>
              <a:defRPr/>
            </a:pPr>
            <a:r>
              <a:rPr lang="tr-TR" sz="2400" dirty="0" smtClean="0"/>
              <a:t>8- Para Cezaları Faslı</a:t>
            </a:r>
          </a:p>
          <a:p>
            <a:pPr marL="365760" indent="-256032" fontAlgn="auto">
              <a:spcAft>
                <a:spcPts val="0"/>
              </a:spcAft>
              <a:buFont typeface="Wingdings 3"/>
              <a:buChar char=""/>
              <a:defRPr/>
            </a:pPr>
            <a:r>
              <a:rPr lang="tr-TR" sz="2400" dirty="0" smtClean="0"/>
              <a:t>9- İştirak Gelirleri</a:t>
            </a:r>
          </a:p>
          <a:p>
            <a:pPr marL="365760" indent="-256032" fontAlgn="auto">
              <a:spcAft>
                <a:spcPts val="0"/>
              </a:spcAft>
              <a:buFont typeface="Wingdings 3"/>
              <a:buChar char=""/>
              <a:defRPr/>
            </a:pPr>
            <a:r>
              <a:rPr lang="tr-TR" sz="2400" dirty="0" smtClean="0"/>
              <a:t>10- Misil Zamları Faslı</a:t>
            </a:r>
          </a:p>
          <a:p>
            <a:pPr marL="365760" indent="-256032" fontAlgn="auto">
              <a:spcAft>
                <a:spcPts val="0"/>
              </a:spcAft>
              <a:buFont typeface="Wingdings 3"/>
              <a:buChar char=""/>
              <a:defRPr/>
            </a:pPr>
            <a:r>
              <a:rPr lang="tr-TR" sz="2400" dirty="0" smtClean="0"/>
              <a:t>11- Faiz Gelirleri Faslı</a:t>
            </a:r>
          </a:p>
          <a:p>
            <a:pPr marL="365760" indent="-256032" fontAlgn="auto">
              <a:spcAft>
                <a:spcPts val="0"/>
              </a:spcAft>
              <a:buFont typeface="Wingdings 3"/>
              <a:buChar char=""/>
              <a:defRPr/>
            </a:pPr>
            <a:r>
              <a:rPr lang="tr-TR" sz="2400" dirty="0" smtClean="0"/>
              <a:t>12- Kira Gelirleri Faslı</a:t>
            </a:r>
          </a:p>
          <a:p>
            <a:pPr marL="365760" indent="-256032" fontAlgn="auto">
              <a:spcAft>
                <a:spcPts val="0"/>
              </a:spcAft>
              <a:buFont typeface="Wingdings 3"/>
              <a:buChar char=""/>
              <a:defRPr/>
            </a:pPr>
            <a:r>
              <a:rPr lang="tr-TR" sz="2400" dirty="0" smtClean="0"/>
              <a:t>13- Kambiyo Gelirleri Faslı</a:t>
            </a:r>
          </a:p>
          <a:p>
            <a:pPr marL="365760" indent="-256032" fontAlgn="auto">
              <a:spcAft>
                <a:spcPts val="0"/>
              </a:spcAft>
              <a:buFont typeface="Wingdings 3"/>
              <a:buChar char=""/>
              <a:defRPr/>
            </a:pPr>
            <a:r>
              <a:rPr lang="tr-TR" sz="2400" dirty="0" smtClean="0"/>
              <a:t>14- Menkul Kıymet Satış Gelirleri Faslı</a:t>
            </a:r>
          </a:p>
          <a:p>
            <a:pPr marL="365760" indent="-256032" fontAlgn="auto">
              <a:spcAft>
                <a:spcPts val="0"/>
              </a:spcAft>
              <a:buFont typeface="Wingdings 3"/>
              <a:buChar char=""/>
              <a:defRPr/>
            </a:pPr>
            <a:r>
              <a:rPr lang="tr-TR" sz="2400" dirty="0" smtClean="0"/>
              <a:t>15- Finansman Gelirleri Faslı</a:t>
            </a:r>
          </a:p>
          <a:p>
            <a:pPr marL="365760" indent="-256032" fontAlgn="auto">
              <a:spcAft>
                <a:spcPts val="0"/>
              </a:spcAft>
              <a:buFont typeface="Wingdings 3"/>
              <a:buChar char=""/>
              <a:defRPr/>
            </a:pPr>
            <a:r>
              <a:rPr lang="tr-TR" sz="2400" dirty="0" smtClean="0"/>
              <a:t>16- Tarife Tasdik Ücreti Faslı</a:t>
            </a:r>
          </a:p>
          <a:p>
            <a:pPr marL="365760" indent="-256032" fontAlgn="auto">
              <a:spcAft>
                <a:spcPts val="0"/>
              </a:spcAft>
              <a:buFont typeface="Wingdings 3"/>
              <a:buChar char=""/>
              <a:defRPr/>
            </a:pPr>
            <a:r>
              <a:rPr lang="tr-TR" sz="2400" dirty="0" smtClean="0"/>
              <a:t>17- Şube ve Temsilcilik Gelirleri Faslı</a:t>
            </a:r>
          </a:p>
          <a:p>
            <a:pPr marL="365760" indent="-256032" fontAlgn="auto">
              <a:spcAft>
                <a:spcPts val="0"/>
              </a:spcAft>
              <a:buFont typeface="Wingdings 3"/>
              <a:buChar char=""/>
              <a:defRPr/>
            </a:pPr>
            <a:r>
              <a:rPr lang="tr-TR" sz="2400" dirty="0" smtClean="0"/>
              <a:t>18- Sair Gelirler Faslı</a:t>
            </a:r>
          </a:p>
          <a:p>
            <a:pPr marL="274320" indent="-274320" eaLnBrk="1" fontAlgn="auto" hangingPunct="1">
              <a:spcAft>
                <a:spcPts val="0"/>
              </a:spcAft>
              <a:buClr>
                <a:schemeClr val="tx1">
                  <a:lumMod val="65000"/>
                  <a:lumOff val="35000"/>
                </a:schemeClr>
              </a:buClr>
              <a:buFont typeface="Wingdings" pitchFamily="2" charset="2"/>
              <a:buChar char="Ø"/>
              <a:defRPr/>
            </a:pPr>
            <a:endParaRPr lang="tr-TR" sz="2400" dirty="0" smtClean="0">
              <a:solidFill>
                <a:schemeClr val="tx1">
                  <a:lumMod val="65000"/>
                  <a:lumOff val="35000"/>
                </a:schemeClr>
              </a:solidFill>
              <a:latin typeface="Ebrima" pitchFamily="2" charset="0"/>
              <a:ea typeface="Ebrima" pitchFamily="2" charset="0"/>
              <a:cs typeface="Ebrima" pitchFamily="2" charset="0"/>
            </a:endParaRPr>
          </a:p>
        </p:txBody>
      </p:sp>
      <p:pic>
        <p:nvPicPr>
          <p:cNvPr id="4" name="Picture 2" descr="C:\Users\Aliağa Ticaret Odası\Desktop\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9688"/>
            <a:ext cx="1028474" cy="10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tr-TR" altLang="tr-TR" sz="1000" b="1" dirty="0" smtClean="0">
              <a:solidFill>
                <a:srgbClr val="404040"/>
              </a:solidFill>
              <a:latin typeface="Ebrima" panose="02000000000000000000" pitchFamily="2" charset="0"/>
            </a:endParaRPr>
          </a:p>
        </p:txBody>
      </p:sp>
    </p:spTree>
    <p:extLst>
      <p:ext uri="{BB962C8B-B14F-4D97-AF65-F5344CB8AC3E}">
        <p14:creationId xmlns:p14="http://schemas.microsoft.com/office/powerpoint/2010/main" val="223079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1556792"/>
            <a:ext cx="8229600" cy="5184576"/>
          </a:xfrm>
        </p:spPr>
        <p:txBody>
          <a:bodyPr/>
          <a:lstStyle/>
          <a:p>
            <a:pPr eaLnBrk="1" hangingPunct="1">
              <a:buClr>
                <a:schemeClr val="tx1">
                  <a:lumMod val="65000"/>
                  <a:lumOff val="35000"/>
                </a:schemeClr>
              </a:buClr>
              <a:defRPr/>
            </a:pPr>
            <a:r>
              <a:rPr lang="tr-TR" sz="2500" dirty="0" smtClean="0">
                <a:latin typeface="+mj-lt"/>
              </a:rPr>
              <a:t>Haberlerimizin yayımlandığı günlerdeki gazetelerin tirajı 8 milyon 913 bin 215 olmuştur. (</a:t>
            </a:r>
            <a:r>
              <a:rPr lang="tr-TR" sz="2500" u="sng" dirty="0" smtClean="0">
                <a:latin typeface="+mj-lt"/>
              </a:rPr>
              <a:t>Haberlerimiz toplam 8 milyon 913 bin 215 kişiye ulaşmıştır.)</a:t>
            </a:r>
          </a:p>
          <a:p>
            <a:pPr eaLnBrk="1" hangingPunct="1">
              <a:buClr>
                <a:schemeClr val="tx1">
                  <a:lumMod val="65000"/>
                  <a:lumOff val="35000"/>
                </a:schemeClr>
              </a:buClr>
              <a:defRPr/>
            </a:pPr>
            <a:endParaRPr lang="tr-TR" sz="2500" u="sng" dirty="0" smtClean="0">
              <a:latin typeface="+mj-lt"/>
            </a:endParaRPr>
          </a:p>
          <a:p>
            <a:pPr eaLnBrk="1" hangingPunct="1">
              <a:buClr>
                <a:schemeClr val="tx1">
                  <a:lumMod val="65000"/>
                  <a:lumOff val="35000"/>
                </a:schemeClr>
              </a:buClr>
              <a:defRPr/>
            </a:pPr>
            <a:r>
              <a:rPr lang="tr-TR" sz="2500" dirty="0" smtClean="0">
                <a:latin typeface="+mj-lt"/>
              </a:rPr>
              <a:t>Haberlerimizin gazetelerde kapladığı santim&amp;sütun ölçüsü 61 bin 874 santimetredir. Bu ölçünün gazetelerdeki parasal reklam eşdeğeri ise 386 bin 885 Dolardır. (</a:t>
            </a:r>
            <a:r>
              <a:rPr lang="tr-TR" sz="2500" u="sng" dirty="0" smtClean="0">
                <a:latin typeface="+mj-lt"/>
              </a:rPr>
              <a:t>Haberlerimizin reklam&amp;ilan karşılığı 386 bin 885 dolar olmuştur</a:t>
            </a:r>
            <a:r>
              <a:rPr lang="tr-TR" sz="2500" dirty="0" smtClean="0">
                <a:latin typeface="+mj-lt"/>
              </a:rPr>
              <a:t>)</a:t>
            </a:r>
          </a:p>
          <a:p>
            <a:pPr eaLnBrk="1" hangingPunct="1">
              <a:buClr>
                <a:schemeClr val="tx1">
                  <a:lumMod val="65000"/>
                  <a:lumOff val="35000"/>
                </a:schemeClr>
              </a:buClr>
              <a:defRPr/>
            </a:pPr>
            <a:endParaRPr lang="tr-TR" sz="2500" dirty="0" smtClean="0">
              <a:latin typeface="+mj-lt"/>
            </a:endParaRPr>
          </a:p>
          <a:p>
            <a:pPr eaLnBrk="1" hangingPunct="1">
              <a:buClr>
                <a:schemeClr val="tx1">
                  <a:lumMod val="65000"/>
                  <a:lumOff val="35000"/>
                </a:schemeClr>
              </a:buClr>
              <a:defRPr/>
            </a:pPr>
            <a:r>
              <a:rPr lang="tr-TR" sz="2500" dirty="0" smtClean="0">
                <a:latin typeface="+mj-lt"/>
              </a:rPr>
              <a:t>Gazete, Dergi, TV ve İnternet sitelerinde yayınlanan haberlerimizin toplam </a:t>
            </a:r>
            <a:r>
              <a:rPr lang="tr-TR" sz="2500" u="sng" dirty="0" smtClean="0">
                <a:latin typeface="+mj-lt"/>
              </a:rPr>
              <a:t>kişisel erişim sayısı ise 19 milyon 129 bin 549</a:t>
            </a:r>
            <a:r>
              <a:rPr lang="tr-TR" sz="2500" dirty="0" smtClean="0">
                <a:latin typeface="+mj-lt"/>
              </a:rPr>
              <a:t> olmuştur.   (Kaynak: Ajans </a:t>
            </a:r>
            <a:r>
              <a:rPr lang="tr-TR" sz="2500" dirty="0" err="1" smtClean="0">
                <a:latin typeface="+mj-lt"/>
              </a:rPr>
              <a:t>Press</a:t>
            </a:r>
            <a:r>
              <a:rPr lang="tr-TR" sz="2500" dirty="0" smtClean="0">
                <a:latin typeface="+mj-lt"/>
              </a:rPr>
              <a:t>)</a:t>
            </a:r>
          </a:p>
        </p:txBody>
      </p:sp>
      <p:pic>
        <p:nvPicPr>
          <p:cNvPr id="4" name="Picture 2" descr="C:\Users\Aliağa Ticaret Odası\Desktop\Untitled-1.png"/>
          <p:cNvPicPr>
            <a:picLocks noChangeAspect="1" noChangeArrowheads="1"/>
          </p:cNvPicPr>
          <p:nvPr/>
        </p:nvPicPr>
        <p:blipFill>
          <a:blip r:embed="rId2" cstate="print"/>
          <a:srcRect/>
          <a:stretch>
            <a:fillRect/>
          </a:stretch>
        </p:blipFill>
        <p:spPr bwMode="auto">
          <a:xfrm>
            <a:off x="35496" y="44624"/>
            <a:ext cx="1008063" cy="1012825"/>
          </a:xfrm>
          <a:prstGeom prst="rect">
            <a:avLst/>
          </a:prstGeom>
          <a:noFill/>
          <a:ln w="9525">
            <a:noFill/>
            <a:miter lim="800000"/>
            <a:headEnd/>
            <a:tailEnd/>
          </a:ln>
        </p:spPr>
      </p:pic>
      <p:sp>
        <p:nvSpPr>
          <p:cNvPr id="7" name="1 Başlık"/>
          <p:cNvSpPr txBox="1">
            <a:spLocks/>
          </p:cNvSpPr>
          <p:nvPr/>
        </p:nvSpPr>
        <p:spPr bwMode="auto">
          <a:xfrm>
            <a:off x="395536" y="1056159"/>
            <a:ext cx="8229600" cy="428625"/>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600" b="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b="0" i="0" u="none" strike="noStrike" kern="1200" cap="none" spc="0" normalizeH="0" baseline="0" noProof="0" dirty="0" smtClean="0">
                <a:ln>
                  <a:noFill/>
                </a:ln>
                <a:solidFill>
                  <a:srgbClr val="C00000"/>
                </a:solidFill>
                <a:effectLst/>
                <a:uLnTx/>
                <a:uFillTx/>
                <a:latin typeface="+mj-lt"/>
                <a:ea typeface="+mj-ea"/>
                <a:cs typeface="+mj-cs"/>
              </a:rPr>
            </a:br>
            <a:r>
              <a:rPr kumimoji="0" lang="tr-TR" sz="2600" b="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b="0" i="0" u="none" strike="noStrike" kern="1200" cap="none" spc="0" normalizeH="0" baseline="0" noProof="0" dirty="0" smtClean="0">
                <a:ln>
                  <a:noFill/>
                </a:ln>
                <a:solidFill>
                  <a:srgbClr val="C00000"/>
                </a:solidFill>
                <a:effectLst/>
                <a:uLnTx/>
                <a:uFillTx/>
                <a:latin typeface="+mj-lt"/>
                <a:ea typeface="+mj-ea"/>
                <a:cs typeface="+mj-cs"/>
              </a:rPr>
            </a:br>
            <a:r>
              <a:rPr kumimoji="0" lang="tr-TR" sz="2600" b="0" i="0" u="none" strike="noStrike" kern="1200" cap="none" spc="0" normalizeH="0" baseline="0" noProof="0" dirty="0" smtClean="0">
                <a:ln>
                  <a:noFill/>
                </a:ln>
                <a:solidFill>
                  <a:srgbClr val="C00000"/>
                </a:solidFill>
                <a:effectLst/>
                <a:uLnTx/>
                <a:uFillTx/>
                <a:latin typeface="+mj-lt"/>
                <a:ea typeface="+mj-ea"/>
                <a:cs typeface="+mj-cs"/>
              </a:rPr>
              <a:t>1- BASIN YANSIMALARI</a:t>
            </a:r>
            <a:r>
              <a:rPr kumimoji="0" lang="tr-TR" sz="2600" b="0" i="0" u="none" strike="noStrike" kern="1200" cap="none" spc="0" normalizeH="0" noProof="0" dirty="0" smtClean="0">
                <a:ln>
                  <a:noFill/>
                </a:ln>
                <a:solidFill>
                  <a:srgbClr val="C00000"/>
                </a:solidFill>
                <a:effectLst/>
                <a:uLnTx/>
                <a:uFillTx/>
                <a:latin typeface="+mj-lt"/>
                <a:ea typeface="+mj-ea"/>
                <a:cs typeface="+mj-cs"/>
              </a:rPr>
              <a:t> GENEL RAPORLAR</a:t>
            </a:r>
            <a:endParaRPr kumimoji="0" lang="tr-TR" sz="2600" b="0" i="0" u="none" strike="noStrike" kern="1200" cap="none" spc="0" normalizeH="0" baseline="0" noProof="0" dirty="0" smtClean="0">
              <a:ln>
                <a:noFill/>
              </a:ln>
              <a:solidFill>
                <a:srgbClr val="C00000"/>
              </a:solidFill>
              <a:effectLst/>
              <a:uLnTx/>
              <a:uFillTx/>
              <a:latin typeface="+mj-lt"/>
              <a:ea typeface="+mj-ea"/>
              <a:cs typeface="+mj-cs"/>
            </a:endParaRPr>
          </a:p>
        </p:txBody>
      </p:sp>
      <p:sp>
        <p:nvSpPr>
          <p:cNvPr id="8" name="7 Metin kutusu"/>
          <p:cNvSpPr txBox="1"/>
          <p:nvPr/>
        </p:nvSpPr>
        <p:spPr>
          <a:xfrm>
            <a:off x="395536" y="6488668"/>
            <a:ext cx="8383587" cy="369332"/>
          </a:xfrm>
          <a:prstGeom prst="rect">
            <a:avLst/>
          </a:prstGeom>
          <a:noFill/>
        </p:spPr>
        <p:txBody>
          <a:bodyPr>
            <a:spAutoFit/>
          </a:bodyPr>
          <a:lstStyle/>
          <a:p>
            <a:pPr>
              <a:defRPr/>
            </a:pPr>
            <a:r>
              <a:rPr lang="tr-TR" sz="900" dirty="0">
                <a:solidFill>
                  <a:schemeClr val="accent1">
                    <a:lumMod val="50000"/>
                  </a:schemeClr>
                </a:solidFill>
                <a:latin typeface="Antique Olive" pitchFamily="34" charset="0"/>
                <a:cs typeface="Arial" pitchFamily="34" charset="0"/>
              </a:rPr>
              <a:t>Aliağa Ticaret Odası  I  </a:t>
            </a:r>
            <a:r>
              <a:rPr lang="tr-TR" sz="900" b="1" dirty="0" smtClean="0">
                <a:solidFill>
                  <a:schemeClr val="accent1">
                    <a:lumMod val="50000"/>
                  </a:schemeClr>
                </a:solidFill>
                <a:latin typeface="Antique Olive" pitchFamily="34" charset="0"/>
                <a:cs typeface="Arial" pitchFamily="34" charset="0"/>
              </a:rPr>
              <a:t>2015 yılı </a:t>
            </a:r>
            <a:r>
              <a:rPr lang="tr-TR" sz="900" b="1" dirty="0">
                <a:solidFill>
                  <a:schemeClr val="accent1">
                    <a:lumMod val="50000"/>
                  </a:schemeClr>
                </a:solidFill>
                <a:latin typeface="Antique Olive" pitchFamily="34" charset="0"/>
                <a:cs typeface="Arial" pitchFamily="34" charset="0"/>
              </a:rPr>
              <a:t>Faaliyet Raporu</a:t>
            </a:r>
            <a:r>
              <a:rPr lang="tr-TR" sz="900" dirty="0">
                <a:solidFill>
                  <a:schemeClr val="accent1">
                    <a:lumMod val="50000"/>
                  </a:schemeClr>
                </a:solidFill>
                <a:latin typeface="Antique Olive" pitchFamily="34" charset="0"/>
                <a:cs typeface="Arial" pitchFamily="34" charset="0"/>
              </a:rPr>
              <a:t>			                                                                                          www.alto.org.tr</a:t>
            </a:r>
          </a:p>
        </p:txBody>
      </p:sp>
    </p:spTree>
    <p:extLst>
      <p:ext uri="{BB962C8B-B14F-4D97-AF65-F5344CB8AC3E}">
        <p14:creationId xmlns:p14="http://schemas.microsoft.com/office/powerpoint/2010/main" val="2044187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Başlık"/>
          <p:cNvSpPr>
            <a:spLocks noGrp="1"/>
          </p:cNvSpPr>
          <p:nvPr>
            <p:ph type="title"/>
          </p:nvPr>
        </p:nvSpPr>
        <p:spPr>
          <a:xfrm>
            <a:off x="1115616" y="624111"/>
            <a:ext cx="7272808" cy="428625"/>
          </a:xfrm>
        </p:spPr>
        <p:txBody>
          <a:bodyPr/>
          <a:lstStyle/>
          <a:p>
            <a:pPr eaLnBrk="1" hangingPunct="1"/>
            <a:r>
              <a:rPr lang="tr-TR" sz="2600" b="1" dirty="0" smtClean="0">
                <a:solidFill>
                  <a:srgbClr val="C00000"/>
                </a:solidFill>
              </a:rPr>
              <a:t/>
            </a:r>
            <a:br>
              <a:rPr lang="tr-TR" sz="2600" b="1" dirty="0" smtClean="0">
                <a:solidFill>
                  <a:srgbClr val="C00000"/>
                </a:solidFill>
              </a:rPr>
            </a:br>
            <a:r>
              <a:rPr lang="tr-TR" sz="2600" b="1" dirty="0" smtClean="0">
                <a:solidFill>
                  <a:srgbClr val="C00000"/>
                </a:solidFill>
              </a:rPr>
              <a:t/>
            </a:r>
            <a:br>
              <a:rPr lang="tr-TR" sz="2600" b="1" dirty="0" smtClean="0">
                <a:solidFill>
                  <a:srgbClr val="C00000"/>
                </a:solidFill>
              </a:rPr>
            </a:br>
            <a:r>
              <a:rPr lang="tr-TR" sz="2600" b="1" dirty="0" smtClean="0">
                <a:solidFill>
                  <a:srgbClr val="C00000"/>
                </a:solidFill>
              </a:rPr>
              <a:t>BASIN YANSIMALARI GENEL GRAFİKLERİ</a:t>
            </a:r>
          </a:p>
        </p:txBody>
      </p:sp>
      <p:sp>
        <p:nvSpPr>
          <p:cNvPr id="3" name="2 İçerik Yer Tutucusu"/>
          <p:cNvSpPr>
            <a:spLocks noGrp="1"/>
          </p:cNvSpPr>
          <p:nvPr>
            <p:ph idx="1"/>
          </p:nvPr>
        </p:nvSpPr>
        <p:spPr>
          <a:xfrm>
            <a:off x="457200" y="2071688"/>
            <a:ext cx="8229600" cy="4252912"/>
          </a:xfrm>
        </p:spPr>
        <p:txBody>
          <a:bodyPr/>
          <a:lstStyle/>
          <a:p>
            <a:pPr eaLnBrk="1" hangingPunct="1">
              <a:buClr>
                <a:schemeClr val="tx1">
                  <a:lumMod val="65000"/>
                  <a:lumOff val="35000"/>
                </a:schemeClr>
              </a:buClr>
              <a:buNone/>
              <a:defRPr/>
            </a:pPr>
            <a:r>
              <a:rPr lang="tr-TR" dirty="0" smtClean="0">
                <a:solidFill>
                  <a:schemeClr val="tx1">
                    <a:lumMod val="65000"/>
                    <a:lumOff val="35000"/>
                  </a:schemeClr>
                </a:solidFill>
                <a:latin typeface="+mj-lt"/>
              </a:rPr>
              <a:t>	</a:t>
            </a:r>
          </a:p>
        </p:txBody>
      </p:sp>
      <p:pic>
        <p:nvPicPr>
          <p:cNvPr id="4" name="Picture 2" descr="C:\Users\Aliağa Ticaret Odası\Desktop\Untitled-1.png"/>
          <p:cNvPicPr>
            <a:picLocks noChangeAspect="1" noChangeArrowheads="1"/>
          </p:cNvPicPr>
          <p:nvPr/>
        </p:nvPicPr>
        <p:blipFill>
          <a:blip r:embed="rId2" cstate="print"/>
          <a:srcRect/>
          <a:stretch>
            <a:fillRect/>
          </a:stretch>
        </p:blipFill>
        <p:spPr bwMode="auto">
          <a:xfrm>
            <a:off x="35496" y="44624"/>
            <a:ext cx="1008063" cy="1012825"/>
          </a:xfrm>
          <a:prstGeom prst="rect">
            <a:avLst/>
          </a:prstGeom>
          <a:noFill/>
          <a:ln w="9525">
            <a:noFill/>
            <a:miter lim="800000"/>
            <a:headEnd/>
            <a:tailEnd/>
          </a:ln>
        </p:spPr>
      </p:pic>
      <p:sp>
        <p:nvSpPr>
          <p:cNvPr id="10" name="9 Metin kutusu"/>
          <p:cNvSpPr txBox="1"/>
          <p:nvPr/>
        </p:nvSpPr>
        <p:spPr>
          <a:xfrm>
            <a:off x="395536" y="6488668"/>
            <a:ext cx="8383587" cy="369332"/>
          </a:xfrm>
          <a:prstGeom prst="rect">
            <a:avLst/>
          </a:prstGeom>
          <a:noFill/>
        </p:spPr>
        <p:txBody>
          <a:bodyPr>
            <a:spAutoFit/>
          </a:bodyPr>
          <a:lstStyle/>
          <a:p>
            <a:pPr>
              <a:defRPr/>
            </a:pPr>
            <a:r>
              <a:rPr lang="tr-TR" sz="900" dirty="0">
                <a:solidFill>
                  <a:schemeClr val="accent1">
                    <a:lumMod val="50000"/>
                  </a:schemeClr>
                </a:solidFill>
                <a:latin typeface="Antique Olive" pitchFamily="34" charset="0"/>
                <a:cs typeface="Arial" pitchFamily="34" charset="0"/>
              </a:rPr>
              <a:t>Aliağa Ticaret Odası  I  </a:t>
            </a:r>
            <a:r>
              <a:rPr lang="tr-TR" sz="900" b="1" dirty="0" smtClean="0">
                <a:solidFill>
                  <a:schemeClr val="accent1">
                    <a:lumMod val="50000"/>
                  </a:schemeClr>
                </a:solidFill>
                <a:latin typeface="Antique Olive" pitchFamily="34" charset="0"/>
                <a:cs typeface="Arial" pitchFamily="34" charset="0"/>
              </a:rPr>
              <a:t>2015 yılı </a:t>
            </a:r>
            <a:r>
              <a:rPr lang="tr-TR" sz="900" b="1" dirty="0">
                <a:solidFill>
                  <a:schemeClr val="accent1">
                    <a:lumMod val="50000"/>
                  </a:schemeClr>
                </a:solidFill>
                <a:latin typeface="Antique Olive" pitchFamily="34" charset="0"/>
                <a:cs typeface="Arial" pitchFamily="34" charset="0"/>
              </a:rPr>
              <a:t>Faaliyet Raporu</a:t>
            </a:r>
            <a:r>
              <a:rPr lang="tr-TR" sz="900" dirty="0">
                <a:solidFill>
                  <a:schemeClr val="accent1">
                    <a:lumMod val="50000"/>
                  </a:schemeClr>
                </a:solidFill>
                <a:latin typeface="Antique Olive" pitchFamily="34" charset="0"/>
                <a:cs typeface="Arial" pitchFamily="34" charset="0"/>
              </a:rPr>
              <a:t>			                                                                                          www.alto.org.tr</a:t>
            </a:r>
          </a:p>
        </p:txBody>
      </p:sp>
      <p:graphicFrame>
        <p:nvGraphicFramePr>
          <p:cNvPr id="8" name="7 Grafik"/>
          <p:cNvGraphicFramePr>
            <a:graphicFrameLocks/>
          </p:cNvGraphicFramePr>
          <p:nvPr/>
        </p:nvGraphicFramePr>
        <p:xfrm>
          <a:off x="0" y="1340768"/>
          <a:ext cx="4427983" cy="1514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8 Grafik"/>
          <p:cNvGraphicFramePr>
            <a:graphicFrameLocks/>
          </p:cNvGraphicFramePr>
          <p:nvPr/>
        </p:nvGraphicFramePr>
        <p:xfrm>
          <a:off x="4535488" y="1340768"/>
          <a:ext cx="4608512" cy="15144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10 Grafik"/>
          <p:cNvGraphicFramePr>
            <a:graphicFrameLocks/>
          </p:cNvGraphicFramePr>
          <p:nvPr/>
        </p:nvGraphicFramePr>
        <p:xfrm>
          <a:off x="0" y="3140968"/>
          <a:ext cx="4427983" cy="13632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11 Grafik"/>
          <p:cNvGraphicFramePr>
            <a:graphicFrameLocks/>
          </p:cNvGraphicFramePr>
          <p:nvPr/>
        </p:nvGraphicFramePr>
        <p:xfrm>
          <a:off x="1475656" y="4797152"/>
          <a:ext cx="6019800" cy="1512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12 Grafik"/>
          <p:cNvGraphicFramePr>
            <a:graphicFrameLocks/>
          </p:cNvGraphicFramePr>
          <p:nvPr/>
        </p:nvGraphicFramePr>
        <p:xfrm>
          <a:off x="4572000" y="3140968"/>
          <a:ext cx="4572000" cy="1390650"/>
        </p:xfrm>
        <a:graphic>
          <a:graphicData uri="http://schemas.openxmlformats.org/drawingml/2006/chart">
            <c:chart xmlns:c="http://schemas.openxmlformats.org/drawingml/2006/chart" xmlns:r="http://schemas.openxmlformats.org/officeDocument/2006/relationships" r:id="rId7"/>
          </a:graphicData>
        </a:graphic>
      </p:graphicFrame>
      <p:sp>
        <p:nvSpPr>
          <p:cNvPr id="14" name="13 Metin kutusu"/>
          <p:cNvSpPr txBox="1"/>
          <p:nvPr/>
        </p:nvSpPr>
        <p:spPr>
          <a:xfrm>
            <a:off x="6732240" y="6444044"/>
            <a:ext cx="2300694" cy="369332"/>
          </a:xfrm>
          <a:prstGeom prst="rect">
            <a:avLst/>
          </a:prstGeom>
          <a:noFill/>
        </p:spPr>
        <p:txBody>
          <a:bodyPr wrap="none" rtlCol="0">
            <a:spAutoFit/>
          </a:bodyPr>
          <a:lstStyle/>
          <a:p>
            <a:r>
              <a:rPr lang="tr-TR" dirty="0" smtClean="0"/>
              <a:t>Kaynak: Ajans </a:t>
            </a:r>
            <a:r>
              <a:rPr lang="tr-TR" dirty="0" err="1" smtClean="0"/>
              <a:t>Press</a:t>
            </a:r>
            <a:endParaRPr lang="tr-TR" dirty="0"/>
          </a:p>
        </p:txBody>
      </p:sp>
    </p:spTree>
    <p:extLst>
      <p:ext uri="{BB962C8B-B14F-4D97-AF65-F5344CB8AC3E}">
        <p14:creationId xmlns:p14="http://schemas.microsoft.com/office/powerpoint/2010/main" val="3280089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1556792"/>
            <a:ext cx="8229600" cy="4983832"/>
          </a:xfrm>
        </p:spPr>
        <p:txBody>
          <a:bodyPr/>
          <a:lstStyle/>
          <a:p>
            <a:pPr eaLnBrk="1" hangingPunct="1">
              <a:buClr>
                <a:schemeClr val="tx1">
                  <a:lumMod val="65000"/>
                  <a:lumOff val="35000"/>
                </a:schemeClr>
              </a:buClr>
              <a:defRPr/>
            </a:pPr>
            <a:r>
              <a:rPr lang="tr-TR" sz="2500" dirty="0" smtClean="0">
                <a:latin typeface="+mj-lt"/>
              </a:rPr>
              <a:t>2016 yılında Oda faaliyetlerimizi güncel bir şekilde duyurduğumuz </a:t>
            </a:r>
            <a:r>
              <a:rPr lang="tr-TR" sz="2500" u="sng" dirty="0" smtClean="0">
                <a:latin typeface="+mj-lt"/>
              </a:rPr>
              <a:t>30 adet E – Bülten </a:t>
            </a:r>
            <a:r>
              <a:rPr lang="tr-TR" sz="2500" dirty="0" smtClean="0">
                <a:latin typeface="+mj-lt"/>
              </a:rPr>
              <a:t>yayımlanmıştır. </a:t>
            </a:r>
          </a:p>
          <a:p>
            <a:pPr eaLnBrk="1" hangingPunct="1">
              <a:buClr>
                <a:schemeClr val="tx1">
                  <a:lumMod val="65000"/>
                  <a:lumOff val="35000"/>
                </a:schemeClr>
              </a:buClr>
              <a:defRPr/>
            </a:pPr>
            <a:r>
              <a:rPr lang="tr-TR" sz="2500" dirty="0" smtClean="0">
                <a:latin typeface="+mj-lt"/>
              </a:rPr>
              <a:t>2016 yılında basın ve yayın kuruluşlarında Odamızla ilgili negatif ve olumsuz hiçbir yayın olmamıştır.</a:t>
            </a:r>
          </a:p>
          <a:p>
            <a:pPr eaLnBrk="1" hangingPunct="1">
              <a:buClr>
                <a:schemeClr val="tx1">
                  <a:lumMod val="65000"/>
                  <a:lumOff val="35000"/>
                </a:schemeClr>
              </a:buClr>
              <a:defRPr/>
            </a:pPr>
            <a:r>
              <a:rPr lang="tr-TR" sz="2500" dirty="0" smtClean="0">
                <a:latin typeface="+mj-lt"/>
              </a:rPr>
              <a:t>Basın Bültenlerimiz, yerel, bölgesel ve yaygın ölçekte 1200 adet basın kuruluşu ve basın mensubuna e-posta yoluyla ulaştırılmaktadır.</a:t>
            </a:r>
          </a:p>
          <a:p>
            <a:pPr eaLnBrk="1" hangingPunct="1">
              <a:buClr>
                <a:schemeClr val="tx1">
                  <a:lumMod val="65000"/>
                  <a:lumOff val="35000"/>
                </a:schemeClr>
              </a:buClr>
              <a:defRPr/>
            </a:pPr>
            <a:r>
              <a:rPr lang="tr-TR" sz="2500" dirty="0" smtClean="0">
                <a:latin typeface="+mj-lt"/>
              </a:rPr>
              <a:t>Basın bültenlerimiz yerel, bölgesel ve yaygın ölçekte e-posta kullanarak, basın kuruluşlarına ve basın mensuplarına, 1300 üyemize ulaşmaktadır. Bu listeler de devamlı güncellenerek geliştirilmektedir. </a:t>
            </a:r>
            <a:r>
              <a:rPr lang="tr-TR" sz="2500" u="sng" dirty="0" smtClean="0">
                <a:latin typeface="+mj-lt"/>
              </a:rPr>
              <a:t>Odamız tarafından hazırlanan bir basın duyurusu yaklaşık  4 bin kişi ve kuruma ulaştırılmaktadır. </a:t>
            </a:r>
          </a:p>
          <a:p>
            <a:pPr eaLnBrk="1" hangingPunct="1">
              <a:buClr>
                <a:schemeClr val="tx1">
                  <a:lumMod val="65000"/>
                  <a:lumOff val="35000"/>
                </a:schemeClr>
              </a:buClr>
              <a:defRPr/>
            </a:pPr>
            <a:endParaRPr lang="tr-TR" sz="2500" u="sng" dirty="0" smtClean="0">
              <a:latin typeface="+mj-lt"/>
            </a:endParaRPr>
          </a:p>
        </p:txBody>
      </p:sp>
      <p:pic>
        <p:nvPicPr>
          <p:cNvPr id="4" name="Picture 2" descr="C:\Users\Aliağa Ticaret Odası\Desktop\Untitled-1.png"/>
          <p:cNvPicPr>
            <a:picLocks noChangeAspect="1" noChangeArrowheads="1"/>
          </p:cNvPicPr>
          <p:nvPr/>
        </p:nvPicPr>
        <p:blipFill>
          <a:blip r:embed="rId2" cstate="print"/>
          <a:srcRect/>
          <a:stretch>
            <a:fillRect/>
          </a:stretch>
        </p:blipFill>
        <p:spPr bwMode="auto">
          <a:xfrm>
            <a:off x="35497" y="44625"/>
            <a:ext cx="936104" cy="940526"/>
          </a:xfrm>
          <a:prstGeom prst="rect">
            <a:avLst/>
          </a:prstGeom>
          <a:noFill/>
          <a:ln w="9525">
            <a:noFill/>
            <a:miter lim="800000"/>
            <a:headEnd/>
            <a:tailEnd/>
          </a:ln>
        </p:spPr>
      </p:pic>
      <p:sp>
        <p:nvSpPr>
          <p:cNvPr id="7" name="1 Başlık"/>
          <p:cNvSpPr txBox="1">
            <a:spLocks/>
          </p:cNvSpPr>
          <p:nvPr/>
        </p:nvSpPr>
        <p:spPr bwMode="auto">
          <a:xfrm>
            <a:off x="395536" y="980728"/>
            <a:ext cx="8229600" cy="428625"/>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600" b="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b="0" i="0" u="none" strike="noStrike" kern="1200" cap="none" spc="0" normalizeH="0" baseline="0" noProof="0" dirty="0" smtClean="0">
                <a:ln>
                  <a:noFill/>
                </a:ln>
                <a:solidFill>
                  <a:srgbClr val="C00000"/>
                </a:solidFill>
                <a:effectLst/>
                <a:uLnTx/>
                <a:uFillTx/>
                <a:latin typeface="+mj-lt"/>
                <a:ea typeface="+mj-ea"/>
                <a:cs typeface="+mj-cs"/>
              </a:rPr>
            </a:br>
            <a:r>
              <a:rPr kumimoji="0" lang="tr-TR" sz="2600" b="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b="0" i="0" u="none" strike="noStrike" kern="1200" cap="none" spc="0" normalizeH="0" baseline="0" noProof="0" dirty="0" smtClean="0">
                <a:ln>
                  <a:noFill/>
                </a:ln>
                <a:solidFill>
                  <a:srgbClr val="C00000"/>
                </a:solidFill>
                <a:effectLst/>
                <a:uLnTx/>
                <a:uFillTx/>
                <a:latin typeface="+mj-lt"/>
                <a:ea typeface="+mj-ea"/>
                <a:cs typeface="+mj-cs"/>
              </a:rPr>
            </a:br>
            <a:r>
              <a:rPr kumimoji="0" lang="tr-TR" sz="2600" b="0" i="0" u="none" strike="noStrike" kern="1200" cap="none" spc="0" normalizeH="0" baseline="0" noProof="0" dirty="0" smtClean="0">
                <a:ln>
                  <a:noFill/>
                </a:ln>
                <a:solidFill>
                  <a:srgbClr val="C00000"/>
                </a:solidFill>
                <a:effectLst/>
                <a:uLnTx/>
                <a:uFillTx/>
                <a:latin typeface="+mj-lt"/>
                <a:ea typeface="+mj-ea"/>
                <a:cs typeface="+mj-cs"/>
              </a:rPr>
              <a:t>1- BASIN YAYIN FAALİYETLERİ</a:t>
            </a:r>
          </a:p>
        </p:txBody>
      </p:sp>
      <p:sp>
        <p:nvSpPr>
          <p:cNvPr id="8" name="7 Metin kutusu"/>
          <p:cNvSpPr txBox="1"/>
          <p:nvPr/>
        </p:nvSpPr>
        <p:spPr>
          <a:xfrm>
            <a:off x="395536" y="6488668"/>
            <a:ext cx="8383587" cy="369332"/>
          </a:xfrm>
          <a:prstGeom prst="rect">
            <a:avLst/>
          </a:prstGeom>
          <a:noFill/>
        </p:spPr>
        <p:txBody>
          <a:bodyPr>
            <a:spAutoFit/>
          </a:bodyPr>
          <a:lstStyle/>
          <a:p>
            <a:pPr>
              <a:defRPr/>
            </a:pPr>
            <a:r>
              <a:rPr lang="tr-TR" sz="900" dirty="0">
                <a:solidFill>
                  <a:schemeClr val="accent1">
                    <a:lumMod val="50000"/>
                  </a:schemeClr>
                </a:solidFill>
                <a:latin typeface="Antique Olive" pitchFamily="34" charset="0"/>
                <a:cs typeface="Arial" pitchFamily="34" charset="0"/>
              </a:rPr>
              <a:t>Aliağa Ticaret Odası  I  </a:t>
            </a:r>
            <a:r>
              <a:rPr lang="tr-TR" sz="900" b="1" dirty="0" smtClean="0">
                <a:solidFill>
                  <a:schemeClr val="accent1">
                    <a:lumMod val="50000"/>
                  </a:schemeClr>
                </a:solidFill>
                <a:latin typeface="Antique Olive" pitchFamily="34" charset="0"/>
                <a:cs typeface="Arial" pitchFamily="34" charset="0"/>
              </a:rPr>
              <a:t>2015 yılı </a:t>
            </a:r>
            <a:r>
              <a:rPr lang="tr-TR" sz="900" b="1" dirty="0">
                <a:solidFill>
                  <a:schemeClr val="accent1">
                    <a:lumMod val="50000"/>
                  </a:schemeClr>
                </a:solidFill>
                <a:latin typeface="Antique Olive" pitchFamily="34" charset="0"/>
                <a:cs typeface="Arial" pitchFamily="34" charset="0"/>
              </a:rPr>
              <a:t>Faaliyet Raporu</a:t>
            </a:r>
            <a:r>
              <a:rPr lang="tr-TR" sz="900" dirty="0">
                <a:solidFill>
                  <a:schemeClr val="accent1">
                    <a:lumMod val="50000"/>
                  </a:schemeClr>
                </a:solidFill>
                <a:latin typeface="Antique Olive" pitchFamily="34" charset="0"/>
                <a:cs typeface="Arial" pitchFamily="34" charset="0"/>
              </a:rPr>
              <a:t>			                                                                                          www.alto.org.tr</a:t>
            </a:r>
          </a:p>
        </p:txBody>
      </p:sp>
    </p:spTree>
    <p:extLst>
      <p:ext uri="{BB962C8B-B14F-4D97-AF65-F5344CB8AC3E}">
        <p14:creationId xmlns:p14="http://schemas.microsoft.com/office/powerpoint/2010/main" val="427171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4149080"/>
            <a:ext cx="8229600" cy="2520280"/>
          </a:xfrm>
        </p:spPr>
        <p:txBody>
          <a:bodyPr/>
          <a:lstStyle/>
          <a:p>
            <a:r>
              <a:rPr lang="tr-TR" dirty="0" smtClean="0">
                <a:latin typeface="+mj-lt"/>
              </a:rPr>
              <a:t>Odamız kurumsal internet sitesi www.alto.</a:t>
            </a:r>
            <a:r>
              <a:rPr lang="tr-TR" dirty="0" err="1" smtClean="0">
                <a:latin typeface="+mj-lt"/>
              </a:rPr>
              <a:t>org.tr</a:t>
            </a:r>
            <a:r>
              <a:rPr lang="tr-TR" dirty="0" smtClean="0">
                <a:latin typeface="+mj-lt"/>
              </a:rPr>
              <a:t> Basın Müşavirliğimiz tarafından düzenli olarak güncellenmektedir.</a:t>
            </a:r>
          </a:p>
          <a:p>
            <a:r>
              <a:rPr lang="tr-TR" dirty="0" smtClean="0">
                <a:latin typeface="+mj-lt"/>
              </a:rPr>
              <a:t>2016 yılında web sitemize 361 adet bilgi girişi yapılmıştır</a:t>
            </a:r>
          </a:p>
          <a:p>
            <a:endParaRPr lang="tr-TR" dirty="0">
              <a:latin typeface="+mj-lt"/>
            </a:endParaRPr>
          </a:p>
        </p:txBody>
      </p:sp>
      <p:pic>
        <p:nvPicPr>
          <p:cNvPr id="4" name="Picture 2" descr="C:\Users\Aliağa Ticaret Odası\Desktop\Untitled-1.png"/>
          <p:cNvPicPr>
            <a:picLocks noChangeAspect="1" noChangeArrowheads="1"/>
          </p:cNvPicPr>
          <p:nvPr/>
        </p:nvPicPr>
        <p:blipFill>
          <a:blip r:embed="rId2" cstate="print"/>
          <a:srcRect/>
          <a:stretch>
            <a:fillRect/>
          </a:stretch>
        </p:blipFill>
        <p:spPr bwMode="auto">
          <a:xfrm>
            <a:off x="107553" y="44624"/>
            <a:ext cx="1008063" cy="1012825"/>
          </a:xfrm>
          <a:prstGeom prst="rect">
            <a:avLst/>
          </a:prstGeom>
          <a:noFill/>
          <a:ln w="9525">
            <a:noFill/>
            <a:miter lim="800000"/>
            <a:headEnd/>
            <a:tailEnd/>
          </a:ln>
        </p:spPr>
      </p:pic>
      <p:sp>
        <p:nvSpPr>
          <p:cNvPr id="5" name="1 Başlık"/>
          <p:cNvSpPr txBox="1">
            <a:spLocks/>
          </p:cNvSpPr>
          <p:nvPr/>
        </p:nvSpPr>
        <p:spPr bwMode="auto">
          <a:xfrm>
            <a:off x="395536" y="1052736"/>
            <a:ext cx="8229600" cy="428625"/>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600" b="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b="0" i="0" u="none" strike="noStrike" kern="1200" cap="none" spc="0" normalizeH="0" baseline="0" noProof="0" dirty="0" smtClean="0">
                <a:ln>
                  <a:noFill/>
                </a:ln>
                <a:solidFill>
                  <a:srgbClr val="C00000"/>
                </a:solidFill>
                <a:effectLst/>
                <a:uLnTx/>
                <a:uFillTx/>
                <a:latin typeface="+mj-lt"/>
                <a:ea typeface="+mj-ea"/>
                <a:cs typeface="+mj-cs"/>
              </a:rPr>
            </a:br>
            <a:r>
              <a:rPr kumimoji="0" lang="tr-TR" sz="2600" b="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b="0" i="0" u="none" strike="noStrike" kern="1200" cap="none" spc="0" normalizeH="0" baseline="0" noProof="0" dirty="0" smtClean="0">
                <a:ln>
                  <a:noFill/>
                </a:ln>
                <a:solidFill>
                  <a:srgbClr val="C00000"/>
                </a:solidFill>
                <a:effectLst/>
                <a:uLnTx/>
                <a:uFillTx/>
                <a:latin typeface="+mj-lt"/>
                <a:ea typeface="+mj-ea"/>
                <a:cs typeface="+mj-cs"/>
              </a:rPr>
            </a:br>
            <a:r>
              <a:rPr kumimoji="0" lang="tr-TR" sz="2600" b="0" i="0" u="none" strike="noStrike" kern="1200" cap="none" spc="0" normalizeH="0" baseline="0" noProof="0" dirty="0" smtClean="0">
                <a:ln>
                  <a:noFill/>
                </a:ln>
                <a:solidFill>
                  <a:srgbClr val="C00000"/>
                </a:solidFill>
                <a:effectLst/>
                <a:uLnTx/>
                <a:uFillTx/>
                <a:latin typeface="+mj-lt"/>
                <a:ea typeface="+mj-ea"/>
                <a:cs typeface="+mj-cs"/>
              </a:rPr>
              <a:t>2- WEB</a:t>
            </a:r>
            <a:r>
              <a:rPr kumimoji="0" lang="tr-TR" sz="2600" b="0" i="0" u="none" strike="noStrike" kern="1200" cap="none" spc="0" normalizeH="0" noProof="0" dirty="0" smtClean="0">
                <a:ln>
                  <a:noFill/>
                </a:ln>
                <a:solidFill>
                  <a:srgbClr val="C00000"/>
                </a:solidFill>
                <a:effectLst/>
                <a:uLnTx/>
                <a:uFillTx/>
                <a:latin typeface="+mj-lt"/>
                <a:ea typeface="+mj-ea"/>
                <a:cs typeface="+mj-cs"/>
              </a:rPr>
              <a:t> SİTESİ GÜNCELLEME HİZMETLERİ</a:t>
            </a:r>
            <a:endParaRPr kumimoji="0" lang="tr-TR" sz="2600" b="0" i="0" u="none" strike="noStrike" kern="1200" cap="none" spc="0" normalizeH="0" baseline="0" noProof="0" dirty="0" smtClean="0">
              <a:ln>
                <a:noFill/>
              </a:ln>
              <a:solidFill>
                <a:srgbClr val="C00000"/>
              </a:solidFill>
              <a:effectLst/>
              <a:uLnTx/>
              <a:uFillTx/>
              <a:latin typeface="+mj-lt"/>
              <a:ea typeface="+mj-ea"/>
              <a:cs typeface="+mj-cs"/>
            </a:endParaRPr>
          </a:p>
        </p:txBody>
      </p:sp>
      <p:sp>
        <p:nvSpPr>
          <p:cNvPr id="38914" name="AutoShape 2" descr="data:image/jpeg;base64,/9j/4AAQSkZJRgABAQAAAQABAAD/2wCEAAkGBxQTEhUUEhQVFhUXFhoZGRYVGBkaFxsXIBcYHB4cHBwYHCggGCAlHB4cIjEhJikrLi4uFx8zODQsNygvLi0BCgoKDg0OGxAQGy8mICQvLDQsNyw0LCwsLDQvLCwsLywsLCwsLCwsNCwsLCwsLCwsLCwsLCwsLCwsLCwsLCwsLP/AABEIAL0BCwMBEQACEQEDEQH/xAAcAAEAAgMBAQEAAAAAAAAAAAAABQYDBAcCAQj/xABHEAACAQMCAwUECAQCBgsBAAABAgMABBESIQUxQQYTIlFhMnGBkQcUI0JScqGxM4LB0WLwJDRDU7LhFRYlY3N0kqPC0vEX/8QAGwEBAAIDAQEAAAAAAAAAAAAAAAMEAQIFBgf/xAA4EQACAQIEAwUHBAEEAwEAAAAAAQIDEQQSITEFQVETImFxgRQykaGxwdEGI+HwQiQzUvFyosJi/9oADAMBAAIRAxEAPwDuNAKAUAoBQCgFAKAUBA9ou0iW40rh5cbL0Hq39udUMZj4UFbeXT8nRwPDqmJeZ6R6/grvC+2UokHf6TGTvhcFfUY5iuXh+L1O0/ctb6HVxPBafZ/tXuvmX6JwQCDkEZBHIivRJpq6PNNNOzPVZMCgFAKAUAoBQCgFAKAUAoBQCgFAKAUAoBQCgFAKAUAoBQCgFAKAUB8NAU7tJ2u05jtzk8jJzA9F8z61xcbxRRvClv16HdwHCXK1SttyXXzIThfZme4HeZCg76nzlvXkSfea59Dh1bELO3a/XmdHEcToYZ9mle3TkYLrs3cI5Xuy2F1ak3Uj0J6+nOo6nDq8JZct/Ilp8Tw845s1uVnuTPYrj+kiCU+En7Mnofwn39KvcLxtv2Z+n4KHF8Bm/fp7/wCX5/Jeia9AebPKSA8qy00YUk9j3WDIoBQHzNAYp5wvP5DnzA/qPnWUmxcWs4dQw5EZ55/ajVnYwnczVgyKAUAoBQCgFAKAUAoBQCgFAKAUAoBQCgFARvG+OQWqo1w4RXbSCQTvgnfA2G3OpKdKdRtQVyOpUjD3mbtrcpIodGVlPJlIIPxFaNNOzN001dGn2hhd7aVY/aK7Y5nzHxGRVbFxlKjKMN7FrBzhCvCU9rnMuDopniEns61Bz7+R+O1eUwsYuvFT2uewxcpLDzcN7HSeJ287uixOI4xu7L7ex9kZ2Ax1r1NaFWUlGDtHn18keQoVKEIylOOaXJcvNj/plTOIYwXI9tl9lNup8+mBWfaYuqqcVd8+iHsclR7Wei5X3l5FR7R8JU3yxx+HvcMcfdJJ1H5DNcTG4WLxcYQ0za/k72Bxco4Jzqa5bpeO1l9ixrdO/gjyVUYJ+8QOpP8ASvXwoxoxWZ6ngquJqYicsitHwJHhZGNufWoq17lnB5cum5v1CXDzI4AySAB1NAa0nEEGPECSMgAjJHpWk5qG5sotq5FW99LLKQowoIJVjjwYHUqRvncDPsncZFSSi1Zp6GsJK7UjRv8AjVla5VmMrZ9hQGA8geS5Hqc1chQrVdlZFWpXp09HqzV4X2+7+YRpbkDBJYvyUdcBfcMZ61DxGlHBYaVebva2nVsYbEOvVVNRsWm34qjHB8J9f71wsNxnD1pZX3X4/nY6VTCzgr7o3hXWK59oBQCgFAKAUAoBQCgFAKAUAoBQCgFAfDQHC/pQ479YvCinMcGUHkXz4z8xp/lru4Gjkp3e7OLjauedlyK9wfjk9q2q3lZPNRuh/Mp2PyqxUowqK0kV6dadP3WdL7PfSqjYW8Tuz/vI8lD719pfhmuZV4dJa03c6VLHxek9Da7UcOjkX63asrxn29BBGfxbfqPjXkOLcPcG6sVbqvuew4PxFTSozd+j+xIdmu0aPH3Nw+lgNIcnGpeXPow/Wt8DxCM4dnVdn16+pHxHh0qdTtaKut7dH5dD3d8bt7OPu7YK7f4TkZ83bqfT9q3q4yhhIZKOr/u7NaWCxGMqdpWul4/ZEP2ahnnuhOdwrZd25csaR8OnSqOBhWrYhVny3f2R0OITw+HwzoLmtF92Wa0RoZ9OCUbr6f8AKvZTkqtLNzR8+pQnh8Rl/wAX/fkbNvOnenu8nPyHqKjlGWTvEtOrTVb9vUlhVY6Rr31uXA0tpYMGBIyMg8iMjIPvrMXZmGYoOHAEsx1Mxyc505xjZSSBttnnWsknyNsztYpPafj2pnSHCoT4mUYaQjbJI3x5eY9DiurhsMkk57/Q5teu3pEod5LiupFFCTLH9H8I0SzfiYID6Dc/MkfKvC/rPG9+nhY8lmfrovozvcDoaSqvyRYLyXFeFirs9GTnY/ipljZGOWjIGfNTnH7EfCvb8JxMqtLLPeP0OVjaKhO62ZYa6pTFAanEeJRwrqlYKOnmT5AdTWs5xgrslo0KlaWWmrlTuu2Oo+A6B02DE+/O3wHzqo8VfY7FPhDS7+rJ3s1xxblSDgSJ7QHIjow9D+hyKsUqimjn43Byw8l0e34JqpSkKAUAoBQCgFAKAUAoBQEB23459UtJJAfGRojH+NuR+Ay38tT4al2tRR5cyDEVezptn57jRnYAZZmIA8yxOPmTXom0lfocGzky43PYlILUS3lx3E769ERUMDpBOklepxzBx4hzNUVjJTqZacbou+yRjC83ZlLq8UTb4bxOa3bVDIyHrjkR5MDsw94qOpShUVpq6JKdWdN3i7Era9oAf4igeqjb5V5HH/pd6zwr9H9n+fiexwH6qVlDEr1X3X4+BeuyHAluh3pcGIHkpGonyPVR7964+H4PVU/9QstuXU6uK43Syf6d5m+fQ6RbwqihUAVQMADkK78IRgssVZHnJSlJ5pPU8XkZZGA2JBH6VJB2kmyKrFyg4rexA2F6Y1KaPHnr/brV6pSVR5r6HGw+IdGLgo94nLQtjx8/8+VUqmW/dOvQz5f3NzYzWhMRXay7MVpM42OnGfLUQufhnPwraEoRknN2RlUatb9ukryey/7OP8T4oijw7+W2B8zXdoSjU1i0/I5GJo1aDy1YOL8Vb+CpXl8WO5q1mUUU8rZduznaNYIkiePAUe0nPJ3JIPrXzTi+BnjMTOvGW+yfTZI6mB43ToJUpx0XNfgl7vi8Tr9m6nPTOD8jvXC9hrUn34/c9PhsZQxGtOSfyfwZMfRvkyTnoFQfHLV6Hg0WnJ+RFxF6RXmX1mA3JwPWu8cspnaHt0iZS2xI/wCM+wPd+L9qrVMSlpHc7mC4LOp362i6c/4+pUbWF70zFpWa4VdSIcYdR7QHkfIDFVop1b3ep2a044LIoxtTbs3zXT/s3+GcAMc6LOI31xuYhqzG0yj2GI8t9utbwo2l3umhUxXEFVot0rqzWbrlfNDiF0LSeO4hUAoAt1FFlo0Y4yobGMn8OdioreVoSzL18COiniqUqFR76029G7HTrWdXRXU5VgGB8wdxVxO+p5qUXF2e5loYFAKAUAoBQCgFAKAUBxL6WuOd9ddyp8EGx9ZD7R+Awvwau3gKOSnme7+hx8dVzTyrZFd7J8OW4u4YnYKpcFiW07DcgHPM8hjferGJm4U20iDDwz1EjpHEbi4vJHdUt5bKOXu0hlcIZnVSpKtpP3icA7EoPKuXGMKSSbam1e65HSblUd9MvjzK/wBoewLNcKlkhUGISSJI+0RJOFLb5zg4G/snpVmjjUofuPnpbmV6uDvLuevgU7jPB5rWTu50KNjI6hh5qRsRV2nVhUV4spVKUqbtI0DUpGbNhfyQvrhkaNvNCR8DjmPQ1pOEZq0kbRnKDvFnROzv0rOuEvI9Q/3sezfFOR+BHurnVuHLem/RnRpY97TR0Gy7T2sy6opVcdQudQ9681+Nc+WHqRdmi6sRTauma10/euHhPjXbS2ATvkEZ5+VTU2oRcZ7MpYmnKpNVKW6PffMGzK3i6KMZ/sorOWLVoIhc5qWas9en92JET7hicKRkDr8v61Xy6WtqXnVakpt6Pka/aayNxaTRr7TJlfzDDD9QKrVYZoNHW4fiFRxEKj2T18tj8/TXJBOMqeR5g+4/2rkRlKLvF2+R9HlCnUjlmlJeOqNONA7gkAY3OBgbeg2ro0+JYm2Ru9/ieJ/U3CsBhcJKvTjlloo22bfh5X2NuSaoj5xSoOW5qSMSdufSspNuyOnCCijqvYLtBbWdsI5DL3rHVIxGoZ6AEEnAG3zrp0uHzhHRLXctxxscqUm9OuptdsO0EVysSRzN3Rf7XSrasY2ypxqHPb0qtjKU6aWbRM9FwKpTqTqOFnNK6TI/isdubWNrZPsVl0zOR9uDyBz5MCcDlkiqslDIsu19TrYeWJWJkq0u+491f4v+UbcViEJig096P9JtJesqY8UbEe0cbY8seVb5UtI77rx8CtKs6iz1fdfcqL/i+UkZMJJFJIjLHbzAzozMFNveIclcEg7kZwPJvOtrX15PXyZC5yhOMJK8491//uD2fp+OhVr7tS1wjxRWwWa4Kd6yMzGQrjGlMYUnqd/61C6mZNJavc6UMFGhNTnUvGF8t+V/E6p2OsZILOGOX21XceWSSB8AcVcpxcYpM83jasateU4bNk1W5VFAKAUAoBQCgFAKA+MKA5D2l+i6ZS0lrJ32SSUkIEmTucNsrfHFdejxCG01b6HKrYF7wdzn13aPExSVGRhzVgQf1roxkpK8dShKLi7Ml+AdqprVRGAkkOsP3Uihl1A5yp5qfWoK2GhUd9n1RNSxMqatui2WnaFL+3uoGmS2uJ5dQMmdDR+ELHq6YUBfmcbmqUqDozjK14ouRrKrFxvZs3uz1tFFYxy3EkEksrGON7kM8Kxq5HdhseAEBiCcbsOeMVHWblVagmkt7b+ZvSSVNOTTb6mzw3s3bw3lzcR92IkQJEJGHdd+65IyfugFR1/iEdKxPEVJU4wd78+tkZhRhGcpL+LnMe0PCZraYpcKFc+LK40sCTuuNsZzttjFdWjUhUheGxza1KUJ2kRtTEJ7gnZGDIxVhyKnB/SsNJqzMptbFv7P9vHidDcL3gUg6lwH+XI/pVOthFJPK7FqliXGScjoHDOL2sqmWCTvGLew+zL1yync+/lVRwq3UJKy+piSo006ieZt6X5EtajxjvM5ODv1zyz6VFN915CSkv3F2nMmdYzjbPlVOztc6ueN8tzj30pcMh+tfYjTIV1SfhLHlt0ONz7xWr4d20c8dGdbB/qR4OSo1lmj15r8lFSBkzq2P9KoOjOjJxmtSr+o+JUsdKnGlK8Vr6vT5L6mSG0Z9xgDzP8AQVboYOpVWZaI87mjHQ37e2SPG/iOwJ5nrgCutQwtOh5vmaOUp7Gy74z1OCcDmceQ61blJI0jFs0rTi4Micu6lUhT1Dg7qegO23quKpV3GvHI/de3gzp4KpLB1e2jvF6rrF7lj4BxVYZSk28Mo7uUdNJ5OPy5znyJrgRvTm4TXgz3+JisVQjXoPVaxf2/g2zxxbPXbyL3zW8he2lVhhSyn2sHdcNkr55HSt1NQ7r1tsV3h3irVoPKpq015P8Aj7mrwvgF3xJ2kx3ULuXLYIj1HmUTPiO3P9a1jTlUd+RtVxeHwUVFaySt4+rOo9m+y0Fmv2S5cjxSNu5/+o9BVyFOMNjzmKxlXEyvN6dOROVuVRQCgFAKAUAoBQCgFAKAUBocX4NBcroniWQdMjce481+FbwqTg7xdjSdOM1aSOa9ofopYZezk1D/AHUmx+D8j7iB766dHiPKovU59XAc4M53xDh8sDlJo3jbycEZ93Qj1G1dGE4zV4u5zpwlB95WJLgXaq4tVKRsrRNzilXXHn3dPgaiq4anVd3v1W5LSxE6astvEs/DuL2Fza29vcO1uIH1umnMczbk7qPDkk7YGNWBmqc6NanOU4q99PFFuFWlOCjJ2t8yy8U4uGgW7gt1uJLiUQxB4ywWIMww3VQxDHpu4z7NVoUmpdnOVrK78WWZTTjnir309CC7Sdho5LiZ4pIbWCNU1l9oxMdyq7gKMFPTLYA8p6OMlGCUk5N7dbFerhYym2nZfcr9l2Fna9+qOQmEMhlA1J3fRhyzltsZHXyq1LGQVLtF8CvHCS7TIytXcQR3VWDhWZQ4GAwBxqA8jzq1GV0m1YrTjZtI8RyFSGUkEciDgj4jlWWr7mp3LgEsy2tukxMk5UMWYeJVbdV9SBjc1xpRjKcpLSP1L06jjGNNK8voTXDyuGZj7O5z0GNzUFa+iRNhFC7k3qcg4remaaSU/fYsPQdB8BgfCulTjliolOc88nLqRctqGbLHI8uVUZYHtKrqVH6IwpW2M4GBtyq+oqKsjG5X+LTSRAGTxhZA6SAeu6NjltnB91Ua7nGylrZ3TOjh1Cd8ul1Zr8Hq7t8zOuwkfEkEvXKjdM+Xp5NWZRvN33eqf2MQnamui0kvua6wvKh0IdE25wf4M6thm92xNa2lKOi0fyaNs0YS7z1j80zpXAOxUl3ZiQyKkobAJBKMABn1Hizg++quPoqcl/ytr4nW4JxJ4aDTTcG3Zc0WTs79HEMGHuSJnG+CMRD+U+18dvSqtOglvqX8XxirV0h3V8/iW2LiMbEJF48bHQPAo9W9n4A5q12bSu9DidqpOy1/vU9XnFoIsCWaKMnYa3Vd/iaxGEpbI2cordm5mtTY+5oCPv8AjdvB/Gnij9GdQfgM5NbxpylsjWU4x3Zn4ffxzxiSF1dGzhl3BwSD+oxWsouLszKkpK6NmsGRQCgFAKAr1z2sjTiMXD9EjSyRGXWuNCKNftZOR7PTPtCgJiS/iEixGRBKwLLGWGtlHMheZAoDZoBQCgILtbw2SaHTHHBLjOY5lJDflYEFG9f1FTUZqMtW15ENaEpR0SfmcR4twrDkLGYmBw0bMSAfTUMj4k++u1TrNrV3OLUgr6KxGPZOPun4VL2sSPKzf4R2iu7QFYJWRTzXAZc+eGBAPqK0qUaVb3lclhWqU9Iss3Ce0drPapbX8kqFJjMzKNSzZdmKvgEjcn5D3VVqUKkKjnSS2t5aFmnXpygo1G9/iX6ykS4UyajGbxdEWMaxboD8ics3p3i+Vc+SlTdt8u/mXotTV+v0OO9qLm1aQLaQGFE8JLMxZyNskEkL+5612sPGoo3qSvc5OIlTcrQVrHzsrw3v7hQR4E8be4ch8Tj9a2rTyRI6UczOyWz96Y2jZRIuFYE4zjkR57cxXJv2acZLRlypSlUnGdN2ktzdaZGZlCAhgVIOTqHXbO2a07NqKzMyq8e0eSO/zKD224CtvolhGInOCuc6H54BPQjPyq1QquXdluR1aaspx2+hVtYqwQH2gPEsYYFWGQRgjzFYklJWZtGTi7ojrPhmYu6nw4Rvs2yQ2kcjkYII5bVDCjeOSey2J517Szwdm90S9hw44CRJhRyA5VNFRgrLQgk5Td2dN4fxgxQxQwx+yoXLbkt1OlfM5POqEqKlJyky/Cs4xUYo3V4czjXey4T8LMFHx5KP39a0dSK0pokVOUtajKjchbziMtul3ILdYlaNLaQKhxgMpI5nJznnvUibhTU3HW/M1SjOo4J6W5ECODQiG7iFrNLco8q98MlVUHKFiXAB088DJzUnaSzRlmSWmhp2ccskk2y1cNv+KzW8RSS1gj7tcSHLuV0jxEHKg1BJUYyaabZNF1ZRT0SNPiPCJzcW0d1ezypNrB0HuxrVQygBdiCM/Kto1I5JOMbWMSpyzRUpXTNnh3COHJdtai2JlVO8Ly5cEeHlqY77+Q5GtZVKrgp308DaMKSnltr4kt9GbaFurY/7C5fA/wADbr+xrXE6uMuqM4fTNHoy61WLAoBQCgFAce7IdobV+OcRubi4ijIK28AlcLlVOltJbbmg/wDVQGHtP22WLiN5cm3glWxWOKF2BEpmkIyocHGNPfdCRp25mgLfw76RFMr291bTWsyW5n0y6SGRVJOCp25HY+R67UB9+jrtW1xZwy30sKSzs5ijJVGaNW0jCk5bfqB1FAXegPhoCsdtbSzZFN06xMThJPvZ8uW48wdvdVjDyqJ9xXKuJjSa77scx4hYGI7OkiH2ZImDI3y9k+hrpwnmRzJwcX1NQ4PMA++tyMxvaoelZQubHC3a3lSWFtLJnTndfEMNsTjcc8DpWKke0TjLmbwquDTRG3nDWd2cEZZixA5ZJztnGKljNxSViOVpNssfZi37qI/iY5J92wH9fjUNZ5mSU9ETlheGOVJPwsCR5jr+magnDNFolhPLJSLbBHn2PEjHUjjofXy8jnyqu5r/AC3W6HYyi2o6p6p9PMw8VsI7mEwu+MuGyASMgHqCPPnWE5RlmSJIyg4OEnrc59xXsy8LMurcDK7bEdMHNW4VFJXRDOm4OzIhrGUc0P6H9q2uaWNjhfCmmGc6VBxn+1G7GVG5PWvCIk6aj5n+1auTN1BEvZ2xZlT2QSB8z5VFKVk2SQjdpF24fwuOEeEb9WPP/lXPnUlPc6VOlGGxUvpYtlMNtI41JHcprU8tDAg/rgfGp8K3eSW7RFiUrJ+JivbmKxuLaGK3iRJ2KmRQFIOwA2G+SV5mtVGVWMnKT0NnKNOUUluZ7BdHELlD7M0UcuPMr9m39KxLWin0dvuZjpVa6q/2IU2Jk4RcW5GpoGkQDmT3b6129VxUzaVeMuT+5FlbouPQ2LuRv+j7SdwyvA0LsGBDYX7NtjvuDmtYJdrKHJ3Myb7OMuliTvuCn6/DdiRFCxmNlbm+dYGOn3h8hUUatqTg0SSh+4pJjgx7ri8q/duIA/8AOhUftqNby71BPozVaVn4ovFViwKAUAoBQEVxbs3aXP8ArFvFIfNkBYfzc/1oCucQ+jC0kYFDImbtbqRc6hJIM7HVuBu3I/fNAQHbvsTfTT391D3cjS26W8CK2HVCyd5q1gLuocDB+/QFQn4TLwqS9Vo2llSzja0upFLCMAKJAhOVUqGYjG4Eeeu4G3wHiV1Z9zdoGkgSJ2upEvPrEc32fhLI51QvrwOXUDzoDY7VdreLNwwSzJbrHfFUgEDOJ01HUM52OpQRkHO45cqAke11uZLuzsSZJRDEiuVOuVmxqkbxe0dCg710cL3KLmcnGfuVo0yocYhSOZ1hMndhiFMg0scHBzy5HIq9Tk5RWbc59WKjJqN7GKG5bIGc+lZktDEJO9jcW6HXNRZyzkM6Tg8iK2uauLMqvWxqzYgnIOxpYwmStvchvfUbjYli7k5wTiCRq6Sagr4Opd8EeYzyNQVINtSXImjJOLhJtX6ElBxqHXo0kIRjvW9rV0OByWo3TqWzfIzFUV3bepp9qL6NhHGjCSQZJ0b4U9C3Ib77+VZopptvRG07ZFG92iHi4YW/iHUPwDZPiebft6VM5EaiSSW3n8hUdyTKZQgHIUuLG1wsZmj/ADCtKnuM3p++i7VzzpEB27su+sLhcZIjLj3p4h+1S0JZaiZFWjmg0VO9ntbm2tHuLgRtHok8JGvUBgjGCRuM8ulTRjUhOSjG/IibpzhFyduZhvO0sUl1DLapLOUWRHEaE5VsYAOOjDrito0ZKDjN2MSqxc1KOp64Pd3LXNykcaQMxWVln1ErlQMgLjOdjvilSEMkb6200EJSzSS08yR4rexi2liubqJ3dWGQAMHGw0qTyPU1HThLOpQi7G85pQanJXIPhF/alYzHaz3M4ClmAaQBx5MzEDfyFT1I1LvvJIhhOFlaLbJ2zs7ye8t7h7buEiLZLyAsyMpGMLk536451C3ThTcU73JUpzmpNWsX2qpZFAKAUAoBQCgFAfCKAgn7G2OJgttEnfo0chjUIWRjkjw+uDnzAoCrL9FarJZn65cSQ2kveLDPhlCggqq6dOnBHMg7eVAQPZ7j0P1+7vJnAOmQxA/eJ2UD10KB/NXVq0pdlGCXS5xqNaHbTqN+RY4b0rLw6yTuZQ0ZeclRINwSxB5DJ17+oqu43jOo9OhZU7ShTVn1Od8fijW8nEIAjWRgoHIYOCB6ZzV2DfZK/MoSjHtpZdkagFCQ+6awYuelyORIrJgyLOw8jWykzGVGxFe46Ee6s5jXJ0Jiz4ojbE4P71q0uRsm+ZKW9jJJzzGnmfbPuH3R6nf3c6ic0iVU2yVt7JEGFH/75nzPvqPM2SqKRnrBseTQHhjWTVm1wXeeP3n/AITWlX3Gb0vfRdaoHRIPtJx1bZoFkQsk8ndFsjCk8sg8wRn5VtFN7EVWqoWutyPt+EcLgnWARwd+RlUca2xvy15xsOXkKkdWrJatmqVGMsqtcs8GnSNGnT004x8MbVC/EmVnsQfGux9tdTd9L3mrSFIV9KsASRnG/XoRUsK84LKiOdGM3dmex7KWcWClvHkfeZdTfNsmsSrTluzMaUI7ImFUAYGwqMkPtAfaAUAoBQCgFAKAUAoBQHw0BROMcFtlmkWKJFLR4OkbZOcg9BkeXnXQoSm4q7KFWlTUnZEDa/R/IVWewutJ8myjKeq6485wduW9SSxSTyVIldYKXv0pFQv7B4JXjlIMgbxYOd/eRv5/Gps6mk47ECpum2pbmLQRg4ODyPQ48vOhsfcUMH0CsmD7igPuKA2rAfaJ+Zf3FZMHSDVMunw1kHmgPJNZMHg0MG7wD/WE+P8Awmo63uMkoe+i5VROgc5+lPiyyqLOFTJOrCZtP+yVVJJPrpPyPqMy01zZz8ZUT7kdXv5Hjgscdtw2biLOZLiaNmMrcw7eEKvl4jv548gBRtuWXkKaUKLqvVshePXsthZ2EELOkgU3EmgkHc5w2OYyzDfyFbRSbbIqspUoQit92Xxu0bNfxW8enuvq/fys3MA504OcDpz6NUeXutlztm6qitrXZp//ANLtNR8M/dA6e/7v7LPvzn9KdmzX2yF9nbryLXNcjujIrLjQWDH2cYyCfStSy33bkD2X7VfWbTvpFCvqZCqkkEjqM9MGqnEMZTwcM093subZphputG5PWLOVzIACeQHQevrWuBliJ0s2ISTfJcl4+JM7cjZq4YFAKAUAoBQCgMFzdpH7bBc8s9a2jFy2MOSW5DP2kCsNSbEeEA5fPTI5b1OsM2tGQ9vZ6kPxXjzykKBpXDHCvkMQRsWXljfYVZpYZR13IKlZy0K3LPrJUd6AxDowVmOpcA7DxEepq2ko7lZtsuvY2ymTvXkUokhBWNva1b5cj7uRjb0rm4ucJWUdWi9h4SjdvRM5p24XHELn84PzRTVqh/tooV/92X95E0JGlsliBzpt0DQOMFcN4bmM48YxnUKitlqZvHf7Eq71PL4bfc1uK8It2MsVsjJLbuiks2oSgusZbf2SHYcuhraE5qzlszE6cHdQ0aNHiPZt0P2TrOoLqTHtpeMZdSG6gb+oBqSNZPfQjlRa2dyGKYxtz3HqKlIT6KzYxc2uGj7VPzr+4o9jC3R0Q1ULwoD4FJ5An3UuDK1m2BnYkqFHnqGefoP3rVTXI2cHzNyWyx3gjGxRCNRx985JJ5ezmo4z2b6s3cN7dEYOzq/6QPQNyrev7hrh/fLbK+ATXOqTyQcuhfIbh3BraFpdEWlps94cltRPMZJzzPzJqL2xZss9H8r6K3zRHGhGN2uZXH7GzCzis0lSSNbkO5PhPc5yVxvk6smrMa0JO6ZXeGkoKCd1f5Hm74DLcXXEZJIyqm37mDPIjAOR/Muf5q3zJJI1lSlOc21ysiocImdeGXl0SS8ndWysekYChsfykD3ipHZySKlNyVGU3vsXKfiMlgtnai3jlgkRIwdWGaQ+2cYIK755dajtmuy45ukowtdOxa+N8Ejuoe4k1CPbaNtPLkNuY9PStE7O5ZqU1OOV7GtaWMcUyRqoCKn2ajkv+dz7zXn5wT4v+7reN435Pw+DJopRp2iTld81FAKAUAoBQCgMF5dpGup2Cj1/oOtbRi5OyNZSUdWU/jfGInctnEeBGSQcljk7DG2Kv0KMkvEqVKibK3d376WXZXhIP5kHqfXfA86uQppO/UrObZJ2fZyad1JR4lyDrZgAq88RheZPmahniYQjo7/3mSxoSk+hdOE8DigJZdTO2xdzqbHkPIegrnVa86m+xcp0ow2JOoSU4t9ISf8AaE/roP8A7aV1MP8A7aORidKrNW37QSLCYtMZOho1lK/apG3NQ3l+1bOknK5qqzUbelyUm4vbMsso71Z7jQsigDSgDozuh6505A860VOei5Lbx8DeVSFm1e7t6eJJcSZozDcPo1C4ADxsNNzEVP2hQHAfTsTj71aQSleK6c+T6Ek24tSfXlzXUxmKJr5ldc29nCV0tyIUad/e7E/AVm8lSut5MWi61ntFEJxHhSxxzNvqjujEPLRpJH7D51NCblJeKuV5wST8HY0eHj7RPzr+4qZ7EK3R0MDOw5mqWxeNn6ppyXwQBnCnmc405HLf9q0zX0RvltubqoqhtIkQe1qGMAaAcEnyJ5etRNt72JUktrkcL3Ai6lA3PoSTj5DHyqfJv4kPabeBhPeSKxJLBBk5PTJ+e9Z7kWrczVqUld8jc7MD7b+Q/utaYj3DfD++WwjIwaoyipKzL5ha2U9P1P8AkVXlhKUnt/ft6GbmB7Q48JAxjHTln+pqrPBTUbU3a1rel/u2zNz0mpQ2enLJ2/zyreDq04TcuW13pz/jnrzMGld2kMsTQSRKY35qoC5bIOcDkc75z92swx0s1rX6W3+D2+PJmsqUZRytaELwrsTBHPFKs0790SUikbUq+EcsjIxkcuoFXKeMhVVo/wB2/KK6wkYyUrvQudblk8GMEgkDI5HrWkqUJSUmtVsD3W4FAKAUB8JoDTbiKEPoZWKqTjO23r7637OWl1uaOa1sV3/rI42BDF8BWK4Ct1HrgVb9lj8Cv27IHiHFS0q631My6QSADGd8HA2GT8flVuFFRjov5K86jb1ZrcPtJrk6VTWSCspbIjOk7NrHXpgZNbVakKS1fl1NYRlU0XqXLg3ZVEOufTLJtjK+BMZwFB3+J3rn1cXKWkNF9S7Tw6WstWWOqhYK32j7Wx2+UTDy+X3V/MfP/CPjiqWJxsKOi1Z0cJw6dfvPSP8AditWXb+YOO9RGXO4UFT8DqI+fzFU4cSlfvLQ6NXg1PL3G7kD2+nV7wyIcq8cbA/y4+HL9K9Xg5KVFSWx4rHQcK8oy3RLWXZ+GcWII0h4D3rJgMWwgQnbnlq1daUc3mZjRjPJ5akJw7s800RdZYlPeNGqSNpLFQp2PInB5bVPKsouzXIghRcldO2vMixCyjVpIAbGrG2oY2zyzUt47EVmtSSs+PzRGV0I7yUgtJgatmydsYweoxUcqMZWT2RvGtJXa3ZLzXsF2jq0ogkeSOT7RToLiIIw1LsoJ3yaiUJ02mldar5kspwqJq9m7P5FfsF+1Uf4xuPzVaexVXvHRbRsOpyBuN25fGqMtmdCO6Nma7UbaI2GBnTkLqBJBHmBy9ajjBtG7mlyNYK7k6mwN3JOcY88Ab/Ct7pLQ01k9TJDaoJCjHUCoZWGRtgNy9RkVhybjdGyis1n00PsV4oUlwS0usnTjABBAz8c4o4tvTkYjONteZ77Kj7Vvyf/ACWsYn3UZw3vPyLXVMvCgFAeSw5efKtXJJpN7mdTy8IPMVpOhCd8yFz5HAASR5Y/Un/PuFa08PCE3KPP83FzLU5gUAoBQCgFAafGM9xLjOdDYxz5VvT99Gk/dZQL7iCeBydSHwnHsjb9d98eldWNN6o58prc1nilkDqokkOrGEGSj51RsPJGXI9CDW+aMX3nb79TFpSWmv8AdCx8M7HEkNcshGzNGi4DNj75z4sHoKp1MbpamvX8FiGG/wCRbLaBUUKihVHJVAAHwFUW23dltJJWR6mlVAWYhVAySTgAeprVuyuzZJydkUTtF2tZ8pb5VORfkzfl6qPXn7uvFxnFP8KXxO7g+GJWnW36EDF2fleBpwBoXf1IzuQPIb1QhQrTpOty+p0XjaUKyo8/oWW7sYrnhqtEgRowWAA5MPbHmc89/SunKMK+DUoK1vtucunVqYfGuNR3UtHfx2+Bzu+t8jUOY5+7zrfgvElTl2M33Xt4M147wzt4dvTXeW/iv4/gnuCdqUQRo6lQv1ddQ3AWOQs5I5jI07DPs16apQbba8fmeRpV0kk/D5Gfs8hktGRIIbk/WHZo3IEgUxphk6jrWKjy1LttaGaavTsoqWpj4JePFDboPZku3jkjIBDKRECCD7z7q2qRUpSfRKxrTm4xiuraaMXDuBpM00K7PFcDL5/2Gplb08OAc+tbSquCUuTXzNYUlNuPR/IjoeFNJHPLEcxQkbt7RUkgHYYzgAn31K6iTjF7siVNtSktkYLAfaJ+Zf3FSPZkcd0dDtYC7BRgZ6nl51QlLKrnQjHM7G5b2wVoickkOT15LkYHXpUcp3T9CWMEmvUxyuA795rGUA3Op+YPuXly6VmzaVjDau7mjNcEsWG2Rj3LjGPlUijZWZE5a3RrEVujQnOya+Nz/hA/Wq+J2RZw27LPVQuGO4l0qzYLYBOF5nA5D1oZiszsRnEeJYikJSVMQGTUNII5+EHJw49xFQV6mWEnrtctYfD5qkVdO8rWf18vUw39/hA2GACMSdtR+zByp6c+fpXNxWKcZw0drSvtf3U9HyI61NQpVHfbp52NyLiHPbXh1TCblchd3zgDGcnGdq7sad4p3tdX15+RQjW352aWnLzNu3ukfVoZW0MVbSQdLDmpxyPp61rKMo2urXLLVjNWpgUAoBQCgFAKArPF+yazSlw+lG0mRAuclTsVP3SRsfdVuli3CGW2vIrVMOpSv8Sa4dwyKBSsKBATk4zkn1J3NV51JTd5O5PCEYK0UblaGwoCk9v7o6448+DSXI6Fs4Hy3Pxz0rjcYqSUYwXM7XCKcXmnz2NbgXZlJ4e8ZyCSQAMYGPPP+cVTwfDo16XaOVnrb+SbF8RlRq5EiS7DbxTRndQ3w3GD+2fjVvhF3SnB7JlbitlUhNbtDsKv2UyH2df7rWeE/wC1Ujyv9hxZ/uQlzt9yj93XntUz0GYheI2uhsj2Ty9PSvc8E4j7RS7OfvR+aPEcc4cqE+2p+7Lfwf8AJrxtggjYjkRzruHBJjhHaGWAaVCMNWsCRA2Hx7QPMHYda0nRjN3ZJCtOCshwfiAjaZmY5khlQEdXbGM/GszhmSS5M1hPK23zTLD2bMJt0gMmJJ++8AGQSU0KGI9k7AjNQVs2dztorFijlyKF9XcrFgPtE/MP3q49mUY7o6DZzhGLHPstj3kYFc+Ubqx0oSyu56ub4s2R4cZxjng+vurMYJISnd3NMmtyM8mgJPhvBGfDPlV/U/2qKdZR0RNTouWrLRbW6ooVRgCqcpOTuy5GKirIy1g2MVzAsisjjKsCpHmDsRtTwMxk4tSXIgr/ALOA940RwWtRboh9kAEkHO564+FVq9DPGVuasX6GOyOCmtFPM3zNeKxLFomyNTOucf8AcoMjPPeuLKg5YhU5aXcl/wCiNsW41aLs94//AEzPHwnvDIrFlC3SSKce1oVPPoeWa9gq6pRjbXuNP1ujzlOg5Sne676a8bJG9wKVWM+mbvcTsCNAXu2wPs9gNWPxHJOedVZ1FO1laytz+/20OtUhKNsytdX8/Ela0IhQCgFAKAUAoBQCgFAKAge1nBPrEWU/iJkr6+an3429QKqYzDKvTtzWxewOK9nqa7Pf8nM4+ISR6kDugOzLqKjPLcdPI15xKpC8U2up6h0qdS02k+hfSy8PsTlgZH5YPNyMbeYUdfT1rsxisFhfF/X+Dz/ex2K0Wi+SX5PPB/8AReHPK+zMCwB57jCD9j8a1w0PZsI5Pd6/HRGcT/qcaoR2Wnw3KMtxXnsrPQuBrcXhkeMMkbsobdlUkDblt/kV6L9PUJKq6r0VreZ539QVYxoKlzbT8rfkgkevYJnjLGZWrYwZVrJqzLExBBBIIOQRsQfQjlWbJmNjasP4i/mH71lrRmI7ovBqidA8msmGe4LdnOEGT+nxrDaSuxGLk7IsnDeCqnifxN+g91VKlZy0Rcp0FHVkvUJOKAju0XffV5PqxAlwNOceYzjVsDjOM7ZxWJXtoTYfs+1Xae7z/v1KmOMSOIbeOeaJ3uGjlkuETvo8R94IxgaCWBGlt9vOoszdlc6Ps8IuVSUU0o3Si3Z62v105owXXGrmJpLT6xqIuIYhdsq5RZFZiGwNJcacA/4xmjk1pfobRw1GaVbLbuyeXra23Ozv8mSN+8ttPaJ30k4P1hj3gTUdMQYLlVHX961nSi5xk9Wr29SGnkrUqklFR93bbexDPxO6Wzt7z67qaeSMNFpj0AM4yse2oFRsck8jWVKWVSvvYtKjRdadDs9Ip6630W78yx9h/av/APz0v7JUkOfmUsftS/8ABfctNbnPPJcZxkZ5464oLM9UAoBQCgFAKAUAoBQCgOf/AEhdnudzEP8AxAP+L+/wPnXMx2GT/cXr+Tu8Jxtn2M/T8Ff7IPHcXCJdSMRGv2aMfCcZOkk8gBvjrj0qvh4xnNdo9ti/j+0o0XKjHV7tb+Zs9te04uXEUJzEh5j77cs/lHT358qzja3atRXur5mnDsD2EXUqe8/kiR7L9jWkxJcZVOYTkze/8I/X3c6zhuH5u9U26EGN4qo9yjv1/B0CK1VVCKoCgYAA2ArsRWVWR56TcneWrILjXYy2uMkppf8AGmzfpz+OasQxEolaeHhIofGvo/uIvFCe9Xy2V/7H9KtwxMXuU6mGlHYqz6kbQ6sjfhYEH9edWFJMrODRmR6kRG0b/Dv4ifmFJbGI+8i61TLxJcO4Q0mC2VX9T7qhnVUdiaFFy32LLa2qxjCjFVZScndlyMVFaGetTYUAoDXv7JJo2jlUOjc1PI75/ff4Vhq5vCpKnLNF2Zof9WrXuTD3KmMtqIOSS34ixOot65zWMsbWsS+11s/aZtSM7Q2ENrYukVsjRll1KVZlALANI4GXbSN9t9uYrEkox0RPhqlStiFKc3fXz8lfTUiOHyQwtYlVgZT9ZbvIWdlGlNyusk5KgAgk45VE4vNBqWiv5Ms1FUnGrmvfu72X0+1iKmi0RR3f1G0EdzLFpGqQugaRSrEZC5PPwY3xnO9P8VK29iypZpyodrK8U77Wdlt1+JLvx2aFL6a3t4AkFzJ3mp31SEacsABhWxjc7elbuVk3YrezU6kqUKk3eUVbbTfQkZePXUkswtIoTHb4D96zB3fQGKpp2XAI3PWsqbbduRXWGoQhHtpO8trctbXdzT4BxM3N9azsoUycPkbSNwPt0861jLNJPwJcRRVGhUpp3tNfRl6qY5QoBQCgFAKAUAoBQCgPMiAggjIOxB5EUF7anPeMfRxqctA4Ck+yxII9M4Or5D41zZ4Fp9x6Hfw/GssbVFe3QmuzHYyO28b4kk8yPCvuzzPr+gqahhI09ZaspYziVSv3Y6RLVVw5ooBQHwigNLiHCYZl0yxqw8mAP71vGpKOxpKnGW6KjxL6NojkwO0Z8j4l+R3+RqzDFNblaeET2IeDsXcxSrsrqCPEpx+h/uas+1QaKnsk00XvhvBAvifxN5dBVGpWb0Rfp0UtWTAFQFg+0AoBQCgFAKA1OKWjSppWV4jkEPGRqBBz94EEeYI3oSUpqErtJ+DIiz7Jxo0Tl3dkeVyW04dpRhtQCgDboMVooJFieNnJSVkk0l5W2KtcdmZSY7eOO7Ecc6Mneyxm3jjVwSV0nW+V2CsNs1G4PZdToxxcEnUk43ad7J5m2reS9C2Sdl4zDdQ6n03Tu7nbILYzp29OuakcE011OZ7ZPPCdtYJJehiu+ySNI7pNPEJVCypGwCyYGATtlTjYlSCaZFe6ZvHHSUVFxTttfkZ+EdmI7d4WRnPdQNCoOMFS4fJwOeRRQSt4GtbGTqqSkl3nf5WJ2tyoKAUAoBQCgFAKAUAoBQCgFAKAUAoBQCgFAKAUAoBQCgFAKAUAoBQCgFAKAUAoBQCgFAKAUAoBQCgFAKAUAoBQCgFAKAUAoBQCgFAKAUAoBQCgFAKAUAoBQCgFAKAUAoBQCgFAKAUAoBQCgFAKAUAoBQCgFAKAUAoBQCgFAKAUAoBQCgFAKAUAoBQCgFAKA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8916" name="AutoShape 4" descr="data:image/jpeg;base64,/9j/4AAQSkZJRgABAQAAAQABAAD/2wCEAAkGBxQTEhUUEhQVFhUXFhoZGRYVGBkaFxsXIBcYHB4cHBwYHCggGCAlHB4cIjEhJikrLi4uFx8zODQsNygvLi0BCgoKDg0OGxAQGy8mICQvLDQsNyw0LCwsLDQvLCwsLywsLCwsLCwsNCwsLCwsLCwsLCwsLCwsLCwsLCwsLCwsLP/AABEIAL0BCwMBEQACEQEDEQH/xAAcAAEAAgMBAQEAAAAAAAAAAAAABQYDBAcCAQj/xABHEAACAQMCAwUECAQCBgsBAAABAgMABBESIQUxQQYTIlFhMnGBkQcUI0JScqGxM4LB0WLwJDRDU7LhFRYlY3N0kqPC0vEX/8QAGwEBAAIDAQEAAAAAAAAAAAAAAAMEAQIFBgf/xAA4EQACAQIEAwUHBAEEAwEAAAAAAQIDEQQSITEFQVETImFxgRQykaGxwdEGI+HwQiQzUvFyosJi/9oADAMBAAIRAxEAPwDuNAKAUAoBQCgFAKAUBA9ou0iW40rh5cbL0Hq39udUMZj4UFbeXT8nRwPDqmJeZ6R6/grvC+2UokHf6TGTvhcFfUY5iuXh+L1O0/ctb6HVxPBafZ/tXuvmX6JwQCDkEZBHIivRJpq6PNNNOzPVZMCgFAKAUAoBQCgFAKAUAoBQCgFAKAUAoBQCgFAKAUAoBQCgFAKAUB8NAU7tJ2u05jtzk8jJzA9F8z61xcbxRRvClv16HdwHCXK1SttyXXzIThfZme4HeZCg76nzlvXkSfea59Dh1bELO3a/XmdHEcToYZ9mle3TkYLrs3cI5Xuy2F1ak3Uj0J6+nOo6nDq8JZct/Ilp8Tw845s1uVnuTPYrj+kiCU+En7Mnofwn39KvcLxtv2Z+n4KHF8Bm/fp7/wCX5/Jeia9AebPKSA8qy00YUk9j3WDIoBQHzNAYp5wvP5DnzA/qPnWUmxcWs4dQw5EZ55/ajVnYwnczVgyKAUAoBQCgFAKAUAoBQCgFAKAUAoBQCgFARvG+OQWqo1w4RXbSCQTvgnfA2G3OpKdKdRtQVyOpUjD3mbtrcpIodGVlPJlIIPxFaNNOzN001dGn2hhd7aVY/aK7Y5nzHxGRVbFxlKjKMN7FrBzhCvCU9rnMuDopniEns61Bz7+R+O1eUwsYuvFT2uewxcpLDzcN7HSeJ287uixOI4xu7L7ex9kZ2Ax1r1NaFWUlGDtHn18keQoVKEIylOOaXJcvNj/plTOIYwXI9tl9lNup8+mBWfaYuqqcVd8+iHsclR7Wei5X3l5FR7R8JU3yxx+HvcMcfdJJ1H5DNcTG4WLxcYQ0za/k72Bxco4Jzqa5bpeO1l9ixrdO/gjyVUYJ+8QOpP8ASvXwoxoxWZ6ngquJqYicsitHwJHhZGNufWoq17lnB5cum5v1CXDzI4AySAB1NAa0nEEGPECSMgAjJHpWk5qG5sotq5FW99LLKQowoIJVjjwYHUqRvncDPsncZFSSi1Zp6GsJK7UjRv8AjVla5VmMrZ9hQGA8geS5Hqc1chQrVdlZFWpXp09HqzV4X2+7+YRpbkDBJYvyUdcBfcMZ61DxGlHBYaVebva2nVsYbEOvVVNRsWm34qjHB8J9f71wsNxnD1pZX3X4/nY6VTCzgr7o3hXWK59oBQCgFAKAUAoBQCgFAKAUAoBQCgFAfDQHC/pQ479YvCinMcGUHkXz4z8xp/lru4Gjkp3e7OLjauedlyK9wfjk9q2q3lZPNRuh/Mp2PyqxUowqK0kV6dadP3WdL7PfSqjYW8Tuz/vI8lD719pfhmuZV4dJa03c6VLHxek9Da7UcOjkX63asrxn29BBGfxbfqPjXkOLcPcG6sVbqvuew4PxFTSozd+j+xIdmu0aPH3Nw+lgNIcnGpeXPow/Wt8DxCM4dnVdn16+pHxHh0qdTtaKut7dH5dD3d8bt7OPu7YK7f4TkZ83bqfT9q3q4yhhIZKOr/u7NaWCxGMqdpWul4/ZEP2ahnnuhOdwrZd25csaR8OnSqOBhWrYhVny3f2R0OITw+HwzoLmtF92Wa0RoZ9OCUbr6f8AKvZTkqtLNzR8+pQnh8Rl/wAX/fkbNvOnenu8nPyHqKjlGWTvEtOrTVb9vUlhVY6Rr31uXA0tpYMGBIyMg8iMjIPvrMXZmGYoOHAEsx1Mxyc505xjZSSBttnnWsknyNsztYpPafj2pnSHCoT4mUYaQjbJI3x5eY9DiurhsMkk57/Q5teu3pEod5LiupFFCTLH9H8I0SzfiYID6Dc/MkfKvC/rPG9+nhY8lmfrovozvcDoaSqvyRYLyXFeFirs9GTnY/ipljZGOWjIGfNTnH7EfCvb8JxMqtLLPeP0OVjaKhO62ZYa6pTFAanEeJRwrqlYKOnmT5AdTWs5xgrslo0KlaWWmrlTuu2Oo+A6B02DE+/O3wHzqo8VfY7FPhDS7+rJ3s1xxblSDgSJ7QHIjow9D+hyKsUqimjn43Byw8l0e34JqpSkKAUAoBQCgFAKAUAoBQEB23459UtJJAfGRojH+NuR+Ay38tT4al2tRR5cyDEVezptn57jRnYAZZmIA8yxOPmTXom0lfocGzky43PYlILUS3lx3E769ERUMDpBOklepxzBx4hzNUVjJTqZacbou+yRjC83ZlLq8UTb4bxOa3bVDIyHrjkR5MDsw94qOpShUVpq6JKdWdN3i7Era9oAf4igeqjb5V5HH/pd6zwr9H9n+fiexwH6qVlDEr1X3X4+BeuyHAluh3pcGIHkpGonyPVR7964+H4PVU/9QstuXU6uK43Syf6d5m+fQ6RbwqihUAVQMADkK78IRgssVZHnJSlJ5pPU8XkZZGA2JBH6VJB2kmyKrFyg4rexA2F6Y1KaPHnr/brV6pSVR5r6HGw+IdGLgo94nLQtjx8/8+VUqmW/dOvQz5f3NzYzWhMRXay7MVpM42OnGfLUQufhnPwraEoRknN2RlUatb9ukryey/7OP8T4oijw7+W2B8zXdoSjU1i0/I5GJo1aDy1YOL8Vb+CpXl8WO5q1mUUU8rZduznaNYIkiePAUe0nPJ3JIPrXzTi+BnjMTOvGW+yfTZI6mB43ToJUpx0XNfgl7vi8Tr9m6nPTOD8jvXC9hrUn34/c9PhsZQxGtOSfyfwZMfRvkyTnoFQfHLV6Hg0WnJ+RFxF6RXmX1mA3JwPWu8cspnaHt0iZS2xI/wCM+wPd+L9qrVMSlpHc7mC4LOp362i6c/4+pUbWF70zFpWa4VdSIcYdR7QHkfIDFVop1b3ep2a044LIoxtTbs3zXT/s3+GcAMc6LOI31xuYhqzG0yj2GI8t9utbwo2l3umhUxXEFVot0rqzWbrlfNDiF0LSeO4hUAoAt1FFlo0Y4yobGMn8OdioreVoSzL18COiniqUqFR76029G7HTrWdXRXU5VgGB8wdxVxO+p5qUXF2e5loYFAKAUAoBQCgFAKAUBxL6WuOd9ddyp8EGx9ZD7R+Awvwau3gKOSnme7+hx8dVzTyrZFd7J8OW4u4YnYKpcFiW07DcgHPM8hjferGJm4U20iDDwz1EjpHEbi4vJHdUt5bKOXu0hlcIZnVSpKtpP3icA7EoPKuXGMKSSbam1e65HSblUd9MvjzK/wBoewLNcKlkhUGISSJI+0RJOFLb5zg4G/snpVmjjUofuPnpbmV6uDvLuevgU7jPB5rWTu50KNjI6hh5qRsRV2nVhUV4spVKUqbtI0DUpGbNhfyQvrhkaNvNCR8DjmPQ1pOEZq0kbRnKDvFnROzv0rOuEvI9Q/3sezfFOR+BHurnVuHLem/RnRpY97TR0Gy7T2sy6opVcdQudQ9681+Nc+WHqRdmi6sRTauma10/euHhPjXbS2ATvkEZ5+VTU2oRcZ7MpYmnKpNVKW6PffMGzK3i6KMZ/sorOWLVoIhc5qWas9en92JET7hicKRkDr8v61Xy6WtqXnVakpt6Pka/aayNxaTRr7TJlfzDDD9QKrVYZoNHW4fiFRxEKj2T18tj8/TXJBOMqeR5g+4/2rkRlKLvF2+R9HlCnUjlmlJeOqNONA7gkAY3OBgbeg2ro0+JYm2Ru9/ieJ/U3CsBhcJKvTjlloo22bfh5X2NuSaoj5xSoOW5qSMSdufSspNuyOnCCijqvYLtBbWdsI5DL3rHVIxGoZ6AEEnAG3zrp0uHzhHRLXctxxscqUm9OuptdsO0EVysSRzN3Rf7XSrasY2ypxqHPb0qtjKU6aWbRM9FwKpTqTqOFnNK6TI/isdubWNrZPsVl0zOR9uDyBz5MCcDlkiqslDIsu19TrYeWJWJkq0u+491f4v+UbcViEJig096P9JtJesqY8UbEe0cbY8seVb5UtI77rx8CtKs6iz1fdfcqL/i+UkZMJJFJIjLHbzAzozMFNveIclcEg7kZwPJvOtrX15PXyZC5yhOMJK8491//uD2fp+OhVr7tS1wjxRWwWa4Kd6yMzGQrjGlMYUnqd/61C6mZNJavc6UMFGhNTnUvGF8t+V/E6p2OsZILOGOX21XceWSSB8AcVcpxcYpM83jasateU4bNk1W5VFAKAUAoBQCgFAKA+MKA5D2l+i6ZS0lrJ32SSUkIEmTucNsrfHFdejxCG01b6HKrYF7wdzn13aPExSVGRhzVgQf1roxkpK8dShKLi7Ml+AdqprVRGAkkOsP3Uihl1A5yp5qfWoK2GhUd9n1RNSxMqatui2WnaFL+3uoGmS2uJ5dQMmdDR+ELHq6YUBfmcbmqUqDozjK14ouRrKrFxvZs3uz1tFFYxy3EkEksrGON7kM8Kxq5HdhseAEBiCcbsOeMVHWblVagmkt7b+ZvSSVNOTTb6mzw3s3bw3lzcR92IkQJEJGHdd+65IyfugFR1/iEdKxPEVJU4wd78+tkZhRhGcpL+LnMe0PCZraYpcKFc+LK40sCTuuNsZzttjFdWjUhUheGxza1KUJ2kRtTEJ7gnZGDIxVhyKnB/SsNJqzMptbFv7P9vHidDcL3gUg6lwH+XI/pVOthFJPK7FqliXGScjoHDOL2sqmWCTvGLew+zL1yync+/lVRwq3UJKy+piSo006ieZt6X5EtajxjvM5ODv1zyz6VFN915CSkv3F2nMmdYzjbPlVOztc6ueN8tzj30pcMh+tfYjTIV1SfhLHlt0ONz7xWr4d20c8dGdbB/qR4OSo1lmj15r8lFSBkzq2P9KoOjOjJxmtSr+o+JUsdKnGlK8Vr6vT5L6mSG0Z9xgDzP8AQVboYOpVWZaI87mjHQ37e2SPG/iOwJ5nrgCutQwtOh5vmaOUp7Gy74z1OCcDmceQ61blJI0jFs0rTi4Micu6lUhT1Dg7qegO23quKpV3GvHI/de3gzp4KpLB1e2jvF6rrF7lj4BxVYZSk28Mo7uUdNJ5OPy5znyJrgRvTm4TXgz3+JisVQjXoPVaxf2/g2zxxbPXbyL3zW8he2lVhhSyn2sHdcNkr55HSt1NQ7r1tsV3h3irVoPKpq015P8Aj7mrwvgF3xJ2kx3ULuXLYIj1HmUTPiO3P9a1jTlUd+RtVxeHwUVFaySt4+rOo9m+y0Fmv2S5cjxSNu5/+o9BVyFOMNjzmKxlXEyvN6dOROVuVRQCgFAKAUAoBQCgFAKAUBocX4NBcroniWQdMjce481+FbwqTg7xdjSdOM1aSOa9ofopYZezk1D/AHUmx+D8j7iB766dHiPKovU59XAc4M53xDh8sDlJo3jbycEZ93Qj1G1dGE4zV4u5zpwlB95WJLgXaq4tVKRsrRNzilXXHn3dPgaiq4anVd3v1W5LSxE6astvEs/DuL2Fza29vcO1uIH1umnMczbk7qPDkk7YGNWBmqc6NanOU4q99PFFuFWlOCjJ2t8yy8U4uGgW7gt1uJLiUQxB4ywWIMww3VQxDHpu4z7NVoUmpdnOVrK78WWZTTjnir309CC7Sdho5LiZ4pIbWCNU1l9oxMdyq7gKMFPTLYA8p6OMlGCUk5N7dbFerhYym2nZfcr9l2Fna9+qOQmEMhlA1J3fRhyzltsZHXyq1LGQVLtF8CvHCS7TIytXcQR3VWDhWZQ4GAwBxqA8jzq1GV0m1YrTjZtI8RyFSGUkEciDgj4jlWWr7mp3LgEsy2tukxMk5UMWYeJVbdV9SBjc1xpRjKcpLSP1L06jjGNNK8voTXDyuGZj7O5z0GNzUFa+iRNhFC7k3qcg4remaaSU/fYsPQdB8BgfCulTjliolOc88nLqRctqGbLHI8uVUZYHtKrqVH6IwpW2M4GBtyq+oqKsjG5X+LTSRAGTxhZA6SAeu6NjltnB91Ua7nGylrZ3TOjh1Cd8ul1Zr8Hq7t8zOuwkfEkEvXKjdM+Xp5NWZRvN33eqf2MQnamui0kvua6wvKh0IdE25wf4M6thm92xNa2lKOi0fyaNs0YS7z1j80zpXAOxUl3ZiQyKkobAJBKMABn1Hizg++quPoqcl/ytr4nW4JxJ4aDTTcG3Zc0WTs79HEMGHuSJnG+CMRD+U+18dvSqtOglvqX8XxirV0h3V8/iW2LiMbEJF48bHQPAo9W9n4A5q12bSu9DidqpOy1/vU9XnFoIsCWaKMnYa3Vd/iaxGEpbI2cordm5mtTY+5oCPv8AjdvB/Gnij9GdQfgM5NbxpylsjWU4x3Zn4ffxzxiSF1dGzhl3BwSD+oxWsouLszKkpK6NmsGRQCgFAKAr1z2sjTiMXD9EjSyRGXWuNCKNftZOR7PTPtCgJiS/iEixGRBKwLLGWGtlHMheZAoDZoBQCgILtbw2SaHTHHBLjOY5lJDflYEFG9f1FTUZqMtW15ENaEpR0SfmcR4twrDkLGYmBw0bMSAfTUMj4k++u1TrNrV3OLUgr6KxGPZOPun4VL2sSPKzf4R2iu7QFYJWRTzXAZc+eGBAPqK0qUaVb3lclhWqU9Iss3Ce0drPapbX8kqFJjMzKNSzZdmKvgEjcn5D3VVqUKkKjnSS2t5aFmnXpygo1G9/iX6ykS4UyajGbxdEWMaxboD8ics3p3i+Vc+SlTdt8u/mXotTV+v0OO9qLm1aQLaQGFE8JLMxZyNskEkL+5612sPGoo3qSvc5OIlTcrQVrHzsrw3v7hQR4E8be4ch8Tj9a2rTyRI6UczOyWz96Y2jZRIuFYE4zjkR57cxXJv2acZLRlypSlUnGdN2ktzdaZGZlCAhgVIOTqHXbO2a07NqKzMyq8e0eSO/zKD224CtvolhGInOCuc6H54BPQjPyq1QquXdluR1aaspx2+hVtYqwQH2gPEsYYFWGQRgjzFYklJWZtGTi7ojrPhmYu6nw4Rvs2yQ2kcjkYII5bVDCjeOSey2J517Szwdm90S9hw44CRJhRyA5VNFRgrLQgk5Td2dN4fxgxQxQwx+yoXLbkt1OlfM5POqEqKlJyky/Cs4xUYo3V4czjXey4T8LMFHx5KP39a0dSK0pokVOUtajKjchbziMtul3ILdYlaNLaQKhxgMpI5nJznnvUibhTU3HW/M1SjOo4J6W5ECODQiG7iFrNLco8q98MlVUHKFiXAB088DJzUnaSzRlmSWmhp2ccskk2y1cNv+KzW8RSS1gj7tcSHLuV0jxEHKg1BJUYyaabZNF1ZRT0SNPiPCJzcW0d1ezypNrB0HuxrVQygBdiCM/Kto1I5JOMbWMSpyzRUpXTNnh3COHJdtai2JlVO8Ly5cEeHlqY77+Q5GtZVKrgp308DaMKSnltr4kt9GbaFurY/7C5fA/wADbr+xrXE6uMuqM4fTNHoy61WLAoBQCgFAce7IdobV+OcRubi4ijIK28AlcLlVOltJbbmg/wDVQGHtP22WLiN5cm3glWxWOKF2BEpmkIyocHGNPfdCRp25mgLfw76RFMr291bTWsyW5n0y6SGRVJOCp25HY+R67UB9+jrtW1xZwy30sKSzs5ijJVGaNW0jCk5bfqB1FAXegPhoCsdtbSzZFN06xMThJPvZ8uW48wdvdVjDyqJ9xXKuJjSa77scx4hYGI7OkiH2ZImDI3y9k+hrpwnmRzJwcX1NQ4PMA++tyMxvaoelZQubHC3a3lSWFtLJnTndfEMNsTjcc8DpWKke0TjLmbwquDTRG3nDWd2cEZZixA5ZJztnGKljNxSViOVpNssfZi37qI/iY5J92wH9fjUNZ5mSU9ETlheGOVJPwsCR5jr+magnDNFolhPLJSLbBHn2PEjHUjjofXy8jnyqu5r/AC3W6HYyi2o6p6p9PMw8VsI7mEwu+MuGyASMgHqCPPnWE5RlmSJIyg4OEnrc59xXsy8LMurcDK7bEdMHNW4VFJXRDOm4OzIhrGUc0P6H9q2uaWNjhfCmmGc6VBxn+1G7GVG5PWvCIk6aj5n+1auTN1BEvZ2xZlT2QSB8z5VFKVk2SQjdpF24fwuOEeEb9WPP/lXPnUlPc6VOlGGxUvpYtlMNtI41JHcprU8tDAg/rgfGp8K3eSW7RFiUrJ+JivbmKxuLaGK3iRJ2KmRQFIOwA2G+SV5mtVGVWMnKT0NnKNOUUluZ7BdHELlD7M0UcuPMr9m39KxLWin0dvuZjpVa6q/2IU2Jk4RcW5GpoGkQDmT3b6129VxUzaVeMuT+5FlbouPQ2LuRv+j7SdwyvA0LsGBDYX7NtjvuDmtYJdrKHJ3Myb7OMuliTvuCn6/DdiRFCxmNlbm+dYGOn3h8hUUatqTg0SSh+4pJjgx7ri8q/duIA/8AOhUftqNby71BPozVaVn4ovFViwKAUAoBQEVxbs3aXP8ArFvFIfNkBYfzc/1oCucQ+jC0kYFDImbtbqRc6hJIM7HVuBu3I/fNAQHbvsTfTT391D3cjS26W8CK2HVCyd5q1gLuocDB+/QFQn4TLwqS9Vo2llSzja0upFLCMAKJAhOVUqGYjG4Eeeu4G3wHiV1Z9zdoGkgSJ2upEvPrEc32fhLI51QvrwOXUDzoDY7VdreLNwwSzJbrHfFUgEDOJ01HUM52OpQRkHO45cqAke11uZLuzsSZJRDEiuVOuVmxqkbxe0dCg710cL3KLmcnGfuVo0yocYhSOZ1hMndhiFMg0scHBzy5HIq9Tk5RWbc59WKjJqN7GKG5bIGc+lZktDEJO9jcW6HXNRZyzkM6Tg8iK2uauLMqvWxqzYgnIOxpYwmStvchvfUbjYli7k5wTiCRq6Sagr4Opd8EeYzyNQVINtSXImjJOLhJtX6ElBxqHXo0kIRjvW9rV0OByWo3TqWzfIzFUV3bepp9qL6NhHGjCSQZJ0b4U9C3Ib77+VZopptvRG07ZFG92iHi4YW/iHUPwDZPiebft6VM5EaiSSW3n8hUdyTKZQgHIUuLG1wsZmj/ADCtKnuM3p++i7VzzpEB27su+sLhcZIjLj3p4h+1S0JZaiZFWjmg0VO9ntbm2tHuLgRtHok8JGvUBgjGCRuM8ulTRjUhOSjG/IibpzhFyduZhvO0sUl1DLapLOUWRHEaE5VsYAOOjDrito0ZKDjN2MSqxc1KOp64Pd3LXNykcaQMxWVln1ErlQMgLjOdjvilSEMkb6200EJSzSS08yR4rexi2liubqJ3dWGQAMHGw0qTyPU1HThLOpQi7G85pQanJXIPhF/alYzHaz3M4ClmAaQBx5MzEDfyFT1I1LvvJIhhOFlaLbJ2zs7ye8t7h7buEiLZLyAsyMpGMLk536451C3ThTcU73JUpzmpNWsX2qpZFAKAUAoBQCgFAfCKAgn7G2OJgttEnfo0chjUIWRjkjw+uDnzAoCrL9FarJZn65cSQ2kveLDPhlCggqq6dOnBHMg7eVAQPZ7j0P1+7vJnAOmQxA/eJ2UD10KB/NXVq0pdlGCXS5xqNaHbTqN+RY4b0rLw6yTuZQ0ZeclRINwSxB5DJ17+oqu43jOo9OhZU7ShTVn1Od8fijW8nEIAjWRgoHIYOCB6ZzV2DfZK/MoSjHtpZdkagFCQ+6awYuelyORIrJgyLOw8jWykzGVGxFe46Ee6s5jXJ0Jiz4ojbE4P71q0uRsm+ZKW9jJJzzGnmfbPuH3R6nf3c6ic0iVU2yVt7JEGFH/75nzPvqPM2SqKRnrBseTQHhjWTVm1wXeeP3n/AITWlX3Gb0vfRdaoHRIPtJx1bZoFkQsk8ndFsjCk8sg8wRn5VtFN7EVWqoWutyPt+EcLgnWARwd+RlUca2xvy15xsOXkKkdWrJatmqVGMsqtcs8GnSNGnT004x8MbVC/EmVnsQfGux9tdTd9L3mrSFIV9KsASRnG/XoRUsK84LKiOdGM3dmex7KWcWClvHkfeZdTfNsmsSrTluzMaUI7ImFUAYGwqMkPtAfaAUAoBQCgFAKAUAoBQHw0BROMcFtlmkWKJFLR4OkbZOcg9BkeXnXQoSm4q7KFWlTUnZEDa/R/IVWewutJ8myjKeq6485wduW9SSxSTyVIldYKXv0pFQv7B4JXjlIMgbxYOd/eRv5/Gps6mk47ECpum2pbmLQRg4ODyPQ48vOhsfcUMH0CsmD7igPuKA2rAfaJ+Zf3FZMHSDVMunw1kHmgPJNZMHg0MG7wD/WE+P8Awmo63uMkoe+i5VROgc5+lPiyyqLOFTJOrCZtP+yVVJJPrpPyPqMy01zZz8ZUT7kdXv5Hjgscdtw2biLOZLiaNmMrcw7eEKvl4jv548gBRtuWXkKaUKLqvVshePXsthZ2EELOkgU3EmgkHc5w2OYyzDfyFbRSbbIqspUoQit92Xxu0bNfxW8enuvq/fys3MA504OcDpz6NUeXutlztm6qitrXZp//ANLtNR8M/dA6e/7v7LPvzn9KdmzX2yF9nbryLXNcjujIrLjQWDH2cYyCfStSy33bkD2X7VfWbTvpFCvqZCqkkEjqM9MGqnEMZTwcM093subZphputG5PWLOVzIACeQHQevrWuBliJ0s2ISTfJcl4+JM7cjZq4YFAKAUAoBQCgMFzdpH7bBc8s9a2jFy2MOSW5DP2kCsNSbEeEA5fPTI5b1OsM2tGQ9vZ6kPxXjzykKBpXDHCvkMQRsWXljfYVZpYZR13IKlZy0K3LPrJUd6AxDowVmOpcA7DxEepq2ko7lZtsuvY2ymTvXkUokhBWNva1b5cj7uRjb0rm4ucJWUdWi9h4SjdvRM5p24XHELn84PzRTVqh/tooV/92X95E0JGlsliBzpt0DQOMFcN4bmM48YxnUKitlqZvHf7Eq71PL4bfc1uK8It2MsVsjJLbuiks2oSgusZbf2SHYcuhraE5qzlszE6cHdQ0aNHiPZt0P2TrOoLqTHtpeMZdSG6gb+oBqSNZPfQjlRa2dyGKYxtz3HqKlIT6KzYxc2uGj7VPzr+4o9jC3R0Q1ULwoD4FJ5An3UuDK1m2BnYkqFHnqGefoP3rVTXI2cHzNyWyx3gjGxRCNRx985JJ5ezmo4z2b6s3cN7dEYOzq/6QPQNyrev7hrh/fLbK+ATXOqTyQcuhfIbh3BraFpdEWlps94cltRPMZJzzPzJqL2xZss9H8r6K3zRHGhGN2uZXH7GzCzis0lSSNbkO5PhPc5yVxvk6smrMa0JO6ZXeGkoKCd1f5Hm74DLcXXEZJIyqm37mDPIjAOR/Muf5q3zJJI1lSlOc21ysiocImdeGXl0SS8ndWysekYChsfykD3ipHZySKlNyVGU3vsXKfiMlgtnai3jlgkRIwdWGaQ+2cYIK755dajtmuy45ukowtdOxa+N8Ejuoe4k1CPbaNtPLkNuY9PStE7O5ZqU1OOV7GtaWMcUyRqoCKn2ajkv+dz7zXn5wT4v+7reN435Pw+DJopRp2iTld81FAKAUAoBQCgMF5dpGup2Cj1/oOtbRi5OyNZSUdWU/jfGInctnEeBGSQcljk7DG2Kv0KMkvEqVKibK3d376WXZXhIP5kHqfXfA86uQppO/UrObZJ2fZyad1JR4lyDrZgAq88RheZPmahniYQjo7/3mSxoSk+hdOE8DigJZdTO2xdzqbHkPIegrnVa86m+xcp0ow2JOoSU4t9ISf8AaE/roP8A7aV1MP8A7aORidKrNW37QSLCYtMZOho1lK/apG3NQ3l+1bOknK5qqzUbelyUm4vbMsso71Z7jQsigDSgDozuh6505A860VOei5Lbx8DeVSFm1e7t6eJJcSZozDcPo1C4ADxsNNzEVP2hQHAfTsTj71aQSleK6c+T6Ek24tSfXlzXUxmKJr5ldc29nCV0tyIUad/e7E/AVm8lSut5MWi61ntFEJxHhSxxzNvqjujEPLRpJH7D51NCblJeKuV5wST8HY0eHj7RPzr+4qZ7EK3R0MDOw5mqWxeNn6ppyXwQBnCnmc405HLf9q0zX0RvltubqoqhtIkQe1qGMAaAcEnyJ5etRNt72JUktrkcL3Ai6lA3PoSTj5DHyqfJv4kPabeBhPeSKxJLBBk5PTJ+e9Z7kWrczVqUld8jc7MD7b+Q/utaYj3DfD++WwjIwaoyipKzL5ha2U9P1P8AkVXlhKUnt/ft6GbmB7Q48JAxjHTln+pqrPBTUbU3a1rel/u2zNz0mpQ2enLJ2/zyreDq04TcuW13pz/jnrzMGld2kMsTQSRKY35qoC5bIOcDkc75z92swx0s1rX6W3+D2+PJmsqUZRytaELwrsTBHPFKs0790SUikbUq+EcsjIxkcuoFXKeMhVVo/wB2/KK6wkYyUrvQudblk8GMEgkDI5HrWkqUJSUmtVsD3W4FAKAUB8JoDTbiKEPoZWKqTjO23r7637OWl1uaOa1sV3/rI42BDF8BWK4Ct1HrgVb9lj8Cv27IHiHFS0q631My6QSADGd8HA2GT8flVuFFRjov5K86jb1ZrcPtJrk6VTWSCspbIjOk7NrHXpgZNbVakKS1fl1NYRlU0XqXLg3ZVEOufTLJtjK+BMZwFB3+J3rn1cXKWkNF9S7Tw6WstWWOqhYK32j7Wx2+UTDy+X3V/MfP/CPjiqWJxsKOi1Z0cJw6dfvPSP8AditWXb+YOO9RGXO4UFT8DqI+fzFU4cSlfvLQ6NXg1PL3G7kD2+nV7wyIcq8cbA/y4+HL9K9Xg5KVFSWx4rHQcK8oy3RLWXZ+GcWII0h4D3rJgMWwgQnbnlq1daUc3mZjRjPJ5akJw7s800RdZYlPeNGqSNpLFQp2PInB5bVPKsouzXIghRcldO2vMixCyjVpIAbGrG2oY2zyzUt47EVmtSSs+PzRGV0I7yUgtJgatmydsYweoxUcqMZWT2RvGtJXa3ZLzXsF2jq0ogkeSOT7RToLiIIw1LsoJ3yaiUJ02mldar5kspwqJq9m7P5FfsF+1Uf4xuPzVaexVXvHRbRsOpyBuN25fGqMtmdCO6Nma7UbaI2GBnTkLqBJBHmBy9ajjBtG7mlyNYK7k6mwN3JOcY88Ab/Ct7pLQ01k9TJDaoJCjHUCoZWGRtgNy9RkVhybjdGyis1n00PsV4oUlwS0usnTjABBAz8c4o4tvTkYjONteZ77Kj7Vvyf/ACWsYn3UZw3vPyLXVMvCgFAeSw5efKtXJJpN7mdTy8IPMVpOhCd8yFz5HAASR5Y/Un/PuFa08PCE3KPP83FzLU5gUAoBQCgFAafGM9xLjOdDYxz5VvT99Gk/dZQL7iCeBydSHwnHsjb9d98eldWNN6o58prc1nilkDqokkOrGEGSj51RsPJGXI9CDW+aMX3nb79TFpSWmv8AdCx8M7HEkNcshGzNGi4DNj75z4sHoKp1MbpamvX8FiGG/wCRbLaBUUKihVHJVAAHwFUW23dltJJWR6mlVAWYhVAySTgAeprVuyuzZJydkUTtF2tZ8pb5VORfkzfl6qPXn7uvFxnFP8KXxO7g+GJWnW36EDF2fleBpwBoXf1IzuQPIb1QhQrTpOty+p0XjaUKyo8/oWW7sYrnhqtEgRowWAA5MPbHmc89/SunKMK+DUoK1vtucunVqYfGuNR3UtHfx2+Bzu+t8jUOY5+7zrfgvElTl2M33Xt4M147wzt4dvTXeW/iv4/gnuCdqUQRo6lQv1ddQ3AWOQs5I5jI07DPs16apQbba8fmeRpV0kk/D5Gfs8hktGRIIbk/WHZo3IEgUxphk6jrWKjy1LttaGaavTsoqWpj4JePFDboPZku3jkjIBDKRECCD7z7q2qRUpSfRKxrTm4xiuraaMXDuBpM00K7PFcDL5/2Gplb08OAc+tbSquCUuTXzNYUlNuPR/IjoeFNJHPLEcxQkbt7RUkgHYYzgAn31K6iTjF7siVNtSktkYLAfaJ+Zf3FSPZkcd0dDtYC7BRgZ6nl51QlLKrnQjHM7G5b2wVoickkOT15LkYHXpUcp3T9CWMEmvUxyuA795rGUA3Op+YPuXly6VmzaVjDau7mjNcEsWG2Rj3LjGPlUijZWZE5a3RrEVujQnOya+Nz/hA/Wq+J2RZw27LPVQuGO4l0qzYLYBOF5nA5D1oZiszsRnEeJYikJSVMQGTUNII5+EHJw49xFQV6mWEnrtctYfD5qkVdO8rWf18vUw39/hA2GACMSdtR+zByp6c+fpXNxWKcZw0drSvtf3U9HyI61NQpVHfbp52NyLiHPbXh1TCblchd3zgDGcnGdq7sad4p3tdX15+RQjW352aWnLzNu3ukfVoZW0MVbSQdLDmpxyPp61rKMo2urXLLVjNWpgUAoBQCgFAKArPF+yazSlw+lG0mRAuclTsVP3SRsfdVuli3CGW2vIrVMOpSv8Sa4dwyKBSsKBATk4zkn1J3NV51JTd5O5PCEYK0UblaGwoCk9v7o6448+DSXI6Fs4Hy3Pxz0rjcYqSUYwXM7XCKcXmnz2NbgXZlJ4e8ZyCSQAMYGPPP+cVTwfDo16XaOVnrb+SbF8RlRq5EiS7DbxTRndQ3w3GD+2fjVvhF3SnB7JlbitlUhNbtDsKv2UyH2df7rWeE/wC1Ujyv9hxZ/uQlzt9yj93XntUz0GYheI2uhsj2Ty9PSvc8E4j7RS7OfvR+aPEcc4cqE+2p+7Lfwf8AJrxtggjYjkRzruHBJjhHaGWAaVCMNWsCRA2Hx7QPMHYda0nRjN3ZJCtOCshwfiAjaZmY5khlQEdXbGM/GszhmSS5M1hPK23zTLD2bMJt0gMmJJ++8AGQSU0KGI9k7AjNQVs2dztorFijlyKF9XcrFgPtE/MP3q49mUY7o6DZzhGLHPstj3kYFc+Ubqx0oSyu56ub4s2R4cZxjng+vurMYJISnd3NMmtyM8mgJPhvBGfDPlV/U/2qKdZR0RNTouWrLRbW6ooVRgCqcpOTuy5GKirIy1g2MVzAsisjjKsCpHmDsRtTwMxk4tSXIgr/ALOA940RwWtRboh9kAEkHO564+FVq9DPGVuasX6GOyOCmtFPM3zNeKxLFomyNTOucf8AcoMjPPeuLKg5YhU5aXcl/wCiNsW41aLs94//AEzPHwnvDIrFlC3SSKce1oVPPoeWa9gq6pRjbXuNP1ujzlOg5Sne676a8bJG9wKVWM+mbvcTsCNAXu2wPs9gNWPxHJOedVZ1FO1laytz+/20OtUhKNsytdX8/Ela0IhQCgFAKAUAoBQCgFAKAge1nBPrEWU/iJkr6+an3429QKqYzDKvTtzWxewOK9nqa7Pf8nM4+ISR6kDugOzLqKjPLcdPI15xKpC8U2up6h0qdS02k+hfSy8PsTlgZH5YPNyMbeYUdfT1rsxisFhfF/X+Dz/ex2K0Wi+SX5PPB/8AReHPK+zMCwB57jCD9j8a1w0PZsI5Pd6/HRGcT/qcaoR2Wnw3KMtxXnsrPQuBrcXhkeMMkbsobdlUkDblt/kV6L9PUJKq6r0VreZ539QVYxoKlzbT8rfkgkevYJnjLGZWrYwZVrJqzLExBBBIIOQRsQfQjlWbJmNjasP4i/mH71lrRmI7ovBqidA8msmGe4LdnOEGT+nxrDaSuxGLk7IsnDeCqnifxN+g91VKlZy0Rcp0FHVkvUJOKAju0XffV5PqxAlwNOceYzjVsDjOM7ZxWJXtoTYfs+1Xae7z/v1KmOMSOIbeOeaJ3uGjlkuETvo8R94IxgaCWBGlt9vOoszdlc6Ps8IuVSUU0o3Si3Z62v105owXXGrmJpLT6xqIuIYhdsq5RZFZiGwNJcacA/4xmjk1pfobRw1GaVbLbuyeXra23Ozv8mSN+8ttPaJ30k4P1hj3gTUdMQYLlVHX961nSi5xk9Wr29SGnkrUqklFR93bbexDPxO6Wzt7z67qaeSMNFpj0AM4yse2oFRsck8jWVKWVSvvYtKjRdadDs9Ip6630W78yx9h/av/APz0v7JUkOfmUsftS/8ABfctNbnPPJcZxkZ5464oLM9UAoBQCgFAKAUAoBQCgOf/AEhdnudzEP8AxAP+L+/wPnXMx2GT/cXr+Tu8Jxtn2M/T8Ff7IPHcXCJdSMRGv2aMfCcZOkk8gBvjrj0qvh4xnNdo9ti/j+0o0XKjHV7tb+Zs9te04uXEUJzEh5j77cs/lHT358qzja3atRXur5mnDsD2EXUqe8/kiR7L9jWkxJcZVOYTkze/8I/X3c6zhuH5u9U26EGN4qo9yjv1/B0CK1VVCKoCgYAA2ArsRWVWR56TcneWrILjXYy2uMkppf8AGmzfpz+OasQxEolaeHhIofGvo/uIvFCe9Xy2V/7H9KtwxMXuU6mGlHYqz6kbQ6sjfhYEH9edWFJMrODRmR6kRG0b/Dv4ifmFJbGI+8i61TLxJcO4Q0mC2VX9T7qhnVUdiaFFy32LLa2qxjCjFVZScndlyMVFaGetTYUAoDXv7JJo2jlUOjc1PI75/ff4Vhq5vCpKnLNF2Zof9WrXuTD3KmMtqIOSS34ixOot65zWMsbWsS+11s/aZtSM7Q2ENrYukVsjRll1KVZlALANI4GXbSN9t9uYrEkox0RPhqlStiFKc3fXz8lfTUiOHyQwtYlVgZT9ZbvIWdlGlNyusk5KgAgk45VE4vNBqWiv5Ms1FUnGrmvfu72X0+1iKmi0RR3f1G0EdzLFpGqQugaRSrEZC5PPwY3xnO9P8VK29iypZpyodrK8U77Wdlt1+JLvx2aFL6a3t4AkFzJ3mp31SEacsABhWxjc7elbuVk3YrezU6kqUKk3eUVbbTfQkZePXUkswtIoTHb4D96zB3fQGKpp2XAI3PWsqbbduRXWGoQhHtpO8trctbXdzT4BxM3N9azsoUycPkbSNwPt0861jLNJPwJcRRVGhUpp3tNfRl6qY5QoBQCgFAKAUAoBQCgPMiAggjIOxB5EUF7anPeMfRxqctA4Ck+yxII9M4Or5D41zZ4Fp9x6Hfw/GssbVFe3QmuzHYyO28b4kk8yPCvuzzPr+gqahhI09ZaspYziVSv3Y6RLVVw5ooBQHwigNLiHCYZl0yxqw8mAP71vGpKOxpKnGW6KjxL6NojkwO0Z8j4l+R3+RqzDFNblaeET2IeDsXcxSrsrqCPEpx+h/uas+1QaKnsk00XvhvBAvifxN5dBVGpWb0Rfp0UtWTAFQFg+0AoBQCgFAKA1OKWjSppWV4jkEPGRqBBz94EEeYI3oSUpqErtJ+DIiz7Jxo0Tl3dkeVyW04dpRhtQCgDboMVooJFieNnJSVkk0l5W2KtcdmZSY7eOO7Ecc6Mneyxm3jjVwSV0nW+V2CsNs1G4PZdToxxcEnUk43ad7J5m2reS9C2Sdl4zDdQ6n03Tu7nbILYzp29OuakcE011OZ7ZPPCdtYJJehiu+ySNI7pNPEJVCypGwCyYGATtlTjYlSCaZFe6ZvHHSUVFxTttfkZ+EdmI7d4WRnPdQNCoOMFS4fJwOeRRQSt4GtbGTqqSkl3nf5WJ2tyoKAUAoBQCgFAKAUAoBQCgFAKAUAoBQCgFAKAUAoBQCgFAKAUAoBQCgFAKAUAoBQCgFAKAUAoBQCgFAKAUAoBQCgFAKAUAoBQCgFAKAUAoBQCgFAKAUAoBQCgFAKAUAoBQCgFAKAUAoBQCgFAKAUAoBQCgFAKAUAoBQCgFAKAUAoBQCgFAKAUAoBQCgFAKA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8918" name="AutoShape 6" descr="data:image/jpeg;base64,/9j/4AAQSkZJRgABAQAAAQABAAD/2wCEAAkGBxQTEhUUEhQVFhUXFhoZGRYVGBkaFxsXIBcYHB4cHBwYHCggGCAlHB4cIjEhJikrLi4uFx8zODQsNygvLi0BCgoKDg0OGxAQGy8mICQvLDQsNyw0LCwsLDQvLCwsLywsLCwsLCwsNCwsLCwsLCwsLCwsLCwsLCwsLCwsLCwsLP/AABEIAL0BCwMBEQACEQEDEQH/xAAcAAEAAgMBAQEAAAAAAAAAAAAABQYDBAcCAQj/xABHEAACAQMCAwUECAQCBgsBAAABAgMABBESIQUxQQYTIlFhMnGBkQcUI0JScqGxM4LB0WLwJDRDU7LhFRYlY3N0kqPC0vEX/8QAGwEBAAIDAQEAAAAAAAAAAAAAAAMEAQIFBgf/xAA4EQACAQIEAwUHBAEEAwEAAAAAAQIDEQQSITEFQVETImFxgRQykaGxwdEGI+HwQiQzUvFyosJi/9oADAMBAAIRAxEAPwDuNAKAUAoBQCgFAKAUBA9ou0iW40rh5cbL0Hq39udUMZj4UFbeXT8nRwPDqmJeZ6R6/grvC+2UokHf6TGTvhcFfUY5iuXh+L1O0/ctb6HVxPBafZ/tXuvmX6JwQCDkEZBHIivRJpq6PNNNOzPVZMCgFAKAUAoBQCgFAKAUAoBQCgFAKAUAoBQCgFAKAUAoBQCgFAKAUB8NAU7tJ2u05jtzk8jJzA9F8z61xcbxRRvClv16HdwHCXK1SttyXXzIThfZme4HeZCg76nzlvXkSfea59Dh1bELO3a/XmdHEcToYZ9mle3TkYLrs3cI5Xuy2F1ak3Uj0J6+nOo6nDq8JZct/Ilp8Tw845s1uVnuTPYrj+kiCU+En7Mnofwn39KvcLxtv2Z+n4KHF8Bm/fp7/wCX5/Jeia9AebPKSA8qy00YUk9j3WDIoBQHzNAYp5wvP5DnzA/qPnWUmxcWs4dQw5EZ55/ajVnYwnczVgyKAUAoBQCgFAKAUAoBQCgFAKAUAoBQCgFARvG+OQWqo1w4RXbSCQTvgnfA2G3OpKdKdRtQVyOpUjD3mbtrcpIodGVlPJlIIPxFaNNOzN001dGn2hhd7aVY/aK7Y5nzHxGRVbFxlKjKMN7FrBzhCvCU9rnMuDopniEns61Bz7+R+O1eUwsYuvFT2uewxcpLDzcN7HSeJ287uixOI4xu7L7ex9kZ2Ax1r1NaFWUlGDtHn18keQoVKEIylOOaXJcvNj/plTOIYwXI9tl9lNup8+mBWfaYuqqcVd8+iHsclR7Wei5X3l5FR7R8JU3yxx+HvcMcfdJJ1H5DNcTG4WLxcYQ0za/k72Bxco4Jzqa5bpeO1l9ixrdO/gjyVUYJ+8QOpP8ASvXwoxoxWZ6ngquJqYicsitHwJHhZGNufWoq17lnB5cum5v1CXDzI4AySAB1NAa0nEEGPECSMgAjJHpWk5qG5sotq5FW99LLKQowoIJVjjwYHUqRvncDPsncZFSSi1Zp6GsJK7UjRv8AjVla5VmMrZ9hQGA8geS5Hqc1chQrVdlZFWpXp09HqzV4X2+7+YRpbkDBJYvyUdcBfcMZ61DxGlHBYaVebva2nVsYbEOvVVNRsWm34qjHB8J9f71wsNxnD1pZX3X4/nY6VTCzgr7o3hXWK59oBQCgFAKAUAoBQCgFAKAUAoBQCgFAfDQHC/pQ479YvCinMcGUHkXz4z8xp/lru4Gjkp3e7OLjauedlyK9wfjk9q2q3lZPNRuh/Mp2PyqxUowqK0kV6dadP3WdL7PfSqjYW8Tuz/vI8lD719pfhmuZV4dJa03c6VLHxek9Da7UcOjkX63asrxn29BBGfxbfqPjXkOLcPcG6sVbqvuew4PxFTSozd+j+xIdmu0aPH3Nw+lgNIcnGpeXPow/Wt8DxCM4dnVdn16+pHxHh0qdTtaKut7dH5dD3d8bt7OPu7YK7f4TkZ83bqfT9q3q4yhhIZKOr/u7NaWCxGMqdpWul4/ZEP2ahnnuhOdwrZd25csaR8OnSqOBhWrYhVny3f2R0OITw+HwzoLmtF92Wa0RoZ9OCUbr6f8AKvZTkqtLNzR8+pQnh8Rl/wAX/fkbNvOnenu8nPyHqKjlGWTvEtOrTVb9vUlhVY6Rr31uXA0tpYMGBIyMg8iMjIPvrMXZmGYoOHAEsx1Mxyc505xjZSSBttnnWsknyNsztYpPafj2pnSHCoT4mUYaQjbJI3x5eY9DiurhsMkk57/Q5teu3pEod5LiupFFCTLH9H8I0SzfiYID6Dc/MkfKvC/rPG9+nhY8lmfrovozvcDoaSqvyRYLyXFeFirs9GTnY/ipljZGOWjIGfNTnH7EfCvb8JxMqtLLPeP0OVjaKhO62ZYa6pTFAanEeJRwrqlYKOnmT5AdTWs5xgrslo0KlaWWmrlTuu2Oo+A6B02DE+/O3wHzqo8VfY7FPhDS7+rJ3s1xxblSDgSJ7QHIjow9D+hyKsUqimjn43Byw8l0e34JqpSkKAUAoBQCgFAKAUAoBQEB23459UtJJAfGRojH+NuR+Ay38tT4al2tRR5cyDEVezptn57jRnYAZZmIA8yxOPmTXom0lfocGzky43PYlILUS3lx3E769ERUMDpBOklepxzBx4hzNUVjJTqZacbou+yRjC83ZlLq8UTb4bxOa3bVDIyHrjkR5MDsw94qOpShUVpq6JKdWdN3i7Era9oAf4igeqjb5V5HH/pd6zwr9H9n+fiexwH6qVlDEr1X3X4+BeuyHAluh3pcGIHkpGonyPVR7964+H4PVU/9QstuXU6uK43Syf6d5m+fQ6RbwqihUAVQMADkK78IRgssVZHnJSlJ5pPU8XkZZGA2JBH6VJB2kmyKrFyg4rexA2F6Y1KaPHnr/brV6pSVR5r6HGw+IdGLgo94nLQtjx8/8+VUqmW/dOvQz5f3NzYzWhMRXay7MVpM42OnGfLUQufhnPwraEoRknN2RlUatb9ukryey/7OP8T4oijw7+W2B8zXdoSjU1i0/I5GJo1aDy1YOL8Vb+CpXl8WO5q1mUUU8rZduznaNYIkiePAUe0nPJ3JIPrXzTi+BnjMTOvGW+yfTZI6mB43ToJUpx0XNfgl7vi8Tr9m6nPTOD8jvXC9hrUn34/c9PhsZQxGtOSfyfwZMfRvkyTnoFQfHLV6Hg0WnJ+RFxF6RXmX1mA3JwPWu8cspnaHt0iZS2xI/wCM+wPd+L9qrVMSlpHc7mC4LOp362i6c/4+pUbWF70zFpWa4VdSIcYdR7QHkfIDFVop1b3ep2a044LIoxtTbs3zXT/s3+GcAMc6LOI31xuYhqzG0yj2GI8t9utbwo2l3umhUxXEFVot0rqzWbrlfNDiF0LSeO4hUAoAt1FFlo0Y4yobGMn8OdioreVoSzL18COiniqUqFR76029G7HTrWdXRXU5VgGB8wdxVxO+p5qUXF2e5loYFAKAUAoBQCgFAKAUBxL6WuOd9ddyp8EGx9ZD7R+Awvwau3gKOSnme7+hx8dVzTyrZFd7J8OW4u4YnYKpcFiW07DcgHPM8hjferGJm4U20iDDwz1EjpHEbi4vJHdUt5bKOXu0hlcIZnVSpKtpP3icA7EoPKuXGMKSSbam1e65HSblUd9MvjzK/wBoewLNcKlkhUGISSJI+0RJOFLb5zg4G/snpVmjjUofuPnpbmV6uDvLuevgU7jPB5rWTu50KNjI6hh5qRsRV2nVhUV4spVKUqbtI0DUpGbNhfyQvrhkaNvNCR8DjmPQ1pOEZq0kbRnKDvFnROzv0rOuEvI9Q/3sezfFOR+BHurnVuHLem/RnRpY97TR0Gy7T2sy6opVcdQudQ9681+Nc+WHqRdmi6sRTauma10/euHhPjXbS2ATvkEZ5+VTU2oRcZ7MpYmnKpNVKW6PffMGzK3i6KMZ/sorOWLVoIhc5qWas9en92JET7hicKRkDr8v61Xy6WtqXnVakpt6Pka/aayNxaTRr7TJlfzDDD9QKrVYZoNHW4fiFRxEKj2T18tj8/TXJBOMqeR5g+4/2rkRlKLvF2+R9HlCnUjlmlJeOqNONA7gkAY3OBgbeg2ro0+JYm2Ru9/ieJ/U3CsBhcJKvTjlloo22bfh5X2NuSaoj5xSoOW5qSMSdufSspNuyOnCCijqvYLtBbWdsI5DL3rHVIxGoZ6AEEnAG3zrp0uHzhHRLXctxxscqUm9OuptdsO0EVysSRzN3Rf7XSrasY2ypxqHPb0qtjKU6aWbRM9FwKpTqTqOFnNK6TI/isdubWNrZPsVl0zOR9uDyBz5MCcDlkiqslDIsu19TrYeWJWJkq0u+491f4v+UbcViEJig096P9JtJesqY8UbEe0cbY8seVb5UtI77rx8CtKs6iz1fdfcqL/i+UkZMJJFJIjLHbzAzozMFNveIclcEg7kZwPJvOtrX15PXyZC5yhOMJK8491//uD2fp+OhVr7tS1wjxRWwWa4Kd6yMzGQrjGlMYUnqd/61C6mZNJavc6UMFGhNTnUvGF8t+V/E6p2OsZILOGOX21XceWSSB8AcVcpxcYpM83jasateU4bNk1W5VFAKAUAoBQCgFAKA+MKA5D2l+i6ZS0lrJ32SSUkIEmTucNsrfHFdejxCG01b6HKrYF7wdzn13aPExSVGRhzVgQf1roxkpK8dShKLi7Ml+AdqprVRGAkkOsP3Uihl1A5yp5qfWoK2GhUd9n1RNSxMqatui2WnaFL+3uoGmS2uJ5dQMmdDR+ELHq6YUBfmcbmqUqDozjK14ouRrKrFxvZs3uz1tFFYxy3EkEksrGON7kM8Kxq5HdhseAEBiCcbsOeMVHWblVagmkt7b+ZvSSVNOTTb6mzw3s3bw3lzcR92IkQJEJGHdd+65IyfugFR1/iEdKxPEVJU4wd78+tkZhRhGcpL+LnMe0PCZraYpcKFc+LK40sCTuuNsZzttjFdWjUhUheGxza1KUJ2kRtTEJ7gnZGDIxVhyKnB/SsNJqzMptbFv7P9vHidDcL3gUg6lwH+XI/pVOthFJPK7FqliXGScjoHDOL2sqmWCTvGLew+zL1yync+/lVRwq3UJKy+piSo006ieZt6X5EtajxjvM5ODv1zyz6VFN915CSkv3F2nMmdYzjbPlVOztc6ueN8tzj30pcMh+tfYjTIV1SfhLHlt0ONz7xWr4d20c8dGdbB/qR4OSo1lmj15r8lFSBkzq2P9KoOjOjJxmtSr+o+JUsdKnGlK8Vr6vT5L6mSG0Z9xgDzP8AQVboYOpVWZaI87mjHQ37e2SPG/iOwJ5nrgCutQwtOh5vmaOUp7Gy74z1OCcDmceQ61blJI0jFs0rTi4Micu6lUhT1Dg7qegO23quKpV3GvHI/de3gzp4KpLB1e2jvF6rrF7lj4BxVYZSk28Mo7uUdNJ5OPy5znyJrgRvTm4TXgz3+JisVQjXoPVaxf2/g2zxxbPXbyL3zW8he2lVhhSyn2sHdcNkr55HSt1NQ7r1tsV3h3irVoPKpq015P8Aj7mrwvgF3xJ2kx3ULuXLYIj1HmUTPiO3P9a1jTlUd+RtVxeHwUVFaySt4+rOo9m+y0Fmv2S5cjxSNu5/+o9BVyFOMNjzmKxlXEyvN6dOROVuVRQCgFAKAUAoBQCgFAKAUBocX4NBcroniWQdMjce481+FbwqTg7xdjSdOM1aSOa9ofopYZezk1D/AHUmx+D8j7iB766dHiPKovU59XAc4M53xDh8sDlJo3jbycEZ93Qj1G1dGE4zV4u5zpwlB95WJLgXaq4tVKRsrRNzilXXHn3dPgaiq4anVd3v1W5LSxE6astvEs/DuL2Fza29vcO1uIH1umnMczbk7qPDkk7YGNWBmqc6NanOU4q99PFFuFWlOCjJ2t8yy8U4uGgW7gt1uJLiUQxB4ywWIMww3VQxDHpu4z7NVoUmpdnOVrK78WWZTTjnir309CC7Sdho5LiZ4pIbWCNU1l9oxMdyq7gKMFPTLYA8p6OMlGCUk5N7dbFerhYym2nZfcr9l2Fna9+qOQmEMhlA1J3fRhyzltsZHXyq1LGQVLtF8CvHCS7TIytXcQR3VWDhWZQ4GAwBxqA8jzq1GV0m1YrTjZtI8RyFSGUkEciDgj4jlWWr7mp3LgEsy2tukxMk5UMWYeJVbdV9SBjc1xpRjKcpLSP1L06jjGNNK8voTXDyuGZj7O5z0GNzUFa+iRNhFC7k3qcg4remaaSU/fYsPQdB8BgfCulTjliolOc88nLqRctqGbLHI8uVUZYHtKrqVH6IwpW2M4GBtyq+oqKsjG5X+LTSRAGTxhZA6SAeu6NjltnB91Ua7nGylrZ3TOjh1Cd8ul1Zr8Hq7t8zOuwkfEkEvXKjdM+Xp5NWZRvN33eqf2MQnamui0kvua6wvKh0IdE25wf4M6thm92xNa2lKOi0fyaNs0YS7z1j80zpXAOxUl3ZiQyKkobAJBKMABn1Hizg++quPoqcl/ytr4nW4JxJ4aDTTcG3Zc0WTs79HEMGHuSJnG+CMRD+U+18dvSqtOglvqX8XxirV0h3V8/iW2LiMbEJF48bHQPAo9W9n4A5q12bSu9DidqpOy1/vU9XnFoIsCWaKMnYa3Vd/iaxGEpbI2cordm5mtTY+5oCPv8AjdvB/Gnij9GdQfgM5NbxpylsjWU4x3Zn4ffxzxiSF1dGzhl3BwSD+oxWsouLszKkpK6NmsGRQCgFAKAr1z2sjTiMXD9EjSyRGXWuNCKNftZOR7PTPtCgJiS/iEixGRBKwLLGWGtlHMheZAoDZoBQCgILtbw2SaHTHHBLjOY5lJDflYEFG9f1FTUZqMtW15ENaEpR0SfmcR4twrDkLGYmBw0bMSAfTUMj4k++u1TrNrV3OLUgr6KxGPZOPun4VL2sSPKzf4R2iu7QFYJWRTzXAZc+eGBAPqK0qUaVb3lclhWqU9Iss3Ce0drPapbX8kqFJjMzKNSzZdmKvgEjcn5D3VVqUKkKjnSS2t5aFmnXpygo1G9/iX6ykS4UyajGbxdEWMaxboD8ics3p3i+Vc+SlTdt8u/mXotTV+v0OO9qLm1aQLaQGFE8JLMxZyNskEkL+5612sPGoo3qSvc5OIlTcrQVrHzsrw3v7hQR4E8be4ch8Tj9a2rTyRI6UczOyWz96Y2jZRIuFYE4zjkR57cxXJv2acZLRlypSlUnGdN2ktzdaZGZlCAhgVIOTqHXbO2a07NqKzMyq8e0eSO/zKD224CtvolhGInOCuc6H54BPQjPyq1QquXdluR1aaspx2+hVtYqwQH2gPEsYYFWGQRgjzFYklJWZtGTi7ojrPhmYu6nw4Rvs2yQ2kcjkYII5bVDCjeOSey2J517Szwdm90S9hw44CRJhRyA5VNFRgrLQgk5Td2dN4fxgxQxQwx+yoXLbkt1OlfM5POqEqKlJyky/Cs4xUYo3V4czjXey4T8LMFHx5KP39a0dSK0pokVOUtajKjchbziMtul3ILdYlaNLaQKhxgMpI5nJznnvUibhTU3HW/M1SjOo4J6W5ECODQiG7iFrNLco8q98MlVUHKFiXAB088DJzUnaSzRlmSWmhp2ccskk2y1cNv+KzW8RSS1gj7tcSHLuV0jxEHKg1BJUYyaabZNF1ZRT0SNPiPCJzcW0d1ezypNrB0HuxrVQygBdiCM/Kto1I5JOMbWMSpyzRUpXTNnh3COHJdtai2JlVO8Ly5cEeHlqY77+Q5GtZVKrgp308DaMKSnltr4kt9GbaFurY/7C5fA/wADbr+xrXE6uMuqM4fTNHoy61WLAoBQCgFAce7IdobV+OcRubi4ijIK28AlcLlVOltJbbmg/wDVQGHtP22WLiN5cm3glWxWOKF2BEpmkIyocHGNPfdCRp25mgLfw76RFMr291bTWsyW5n0y6SGRVJOCp25HY+R67UB9+jrtW1xZwy30sKSzs5ijJVGaNW0jCk5bfqB1FAXegPhoCsdtbSzZFN06xMThJPvZ8uW48wdvdVjDyqJ9xXKuJjSa77scx4hYGI7OkiH2ZImDI3y9k+hrpwnmRzJwcX1NQ4PMA++tyMxvaoelZQubHC3a3lSWFtLJnTndfEMNsTjcc8DpWKke0TjLmbwquDTRG3nDWd2cEZZixA5ZJztnGKljNxSViOVpNssfZi37qI/iY5J92wH9fjUNZ5mSU9ETlheGOVJPwsCR5jr+magnDNFolhPLJSLbBHn2PEjHUjjofXy8jnyqu5r/AC3W6HYyi2o6p6p9PMw8VsI7mEwu+MuGyASMgHqCPPnWE5RlmSJIyg4OEnrc59xXsy8LMurcDK7bEdMHNW4VFJXRDOm4OzIhrGUc0P6H9q2uaWNjhfCmmGc6VBxn+1G7GVG5PWvCIk6aj5n+1auTN1BEvZ2xZlT2QSB8z5VFKVk2SQjdpF24fwuOEeEb9WPP/lXPnUlPc6VOlGGxUvpYtlMNtI41JHcprU8tDAg/rgfGp8K3eSW7RFiUrJ+JivbmKxuLaGK3iRJ2KmRQFIOwA2G+SV5mtVGVWMnKT0NnKNOUUluZ7BdHELlD7M0UcuPMr9m39KxLWin0dvuZjpVa6q/2IU2Jk4RcW5GpoGkQDmT3b6129VxUzaVeMuT+5FlbouPQ2LuRv+j7SdwyvA0LsGBDYX7NtjvuDmtYJdrKHJ3Myb7OMuliTvuCn6/DdiRFCxmNlbm+dYGOn3h8hUUatqTg0SSh+4pJjgx7ri8q/duIA/8AOhUftqNby71BPozVaVn4ovFViwKAUAoBQEVxbs3aXP8ArFvFIfNkBYfzc/1oCucQ+jC0kYFDImbtbqRc6hJIM7HVuBu3I/fNAQHbvsTfTT391D3cjS26W8CK2HVCyd5q1gLuocDB+/QFQn4TLwqS9Vo2llSzja0upFLCMAKJAhOVUqGYjG4Eeeu4G3wHiV1Z9zdoGkgSJ2upEvPrEc32fhLI51QvrwOXUDzoDY7VdreLNwwSzJbrHfFUgEDOJ01HUM52OpQRkHO45cqAke11uZLuzsSZJRDEiuVOuVmxqkbxe0dCg710cL3KLmcnGfuVo0yocYhSOZ1hMndhiFMg0scHBzy5HIq9Tk5RWbc59WKjJqN7GKG5bIGc+lZktDEJO9jcW6HXNRZyzkM6Tg8iK2uauLMqvWxqzYgnIOxpYwmStvchvfUbjYli7k5wTiCRq6Sagr4Opd8EeYzyNQVINtSXImjJOLhJtX6ElBxqHXo0kIRjvW9rV0OByWo3TqWzfIzFUV3bepp9qL6NhHGjCSQZJ0b4U9C3Ib77+VZopptvRG07ZFG92iHi4YW/iHUPwDZPiebft6VM5EaiSSW3n8hUdyTKZQgHIUuLG1wsZmj/ADCtKnuM3p++i7VzzpEB27su+sLhcZIjLj3p4h+1S0JZaiZFWjmg0VO9ntbm2tHuLgRtHok8JGvUBgjGCRuM8ulTRjUhOSjG/IibpzhFyduZhvO0sUl1DLapLOUWRHEaE5VsYAOOjDrito0ZKDjN2MSqxc1KOp64Pd3LXNykcaQMxWVln1ErlQMgLjOdjvilSEMkb6200EJSzSS08yR4rexi2liubqJ3dWGQAMHGw0qTyPU1HThLOpQi7G85pQanJXIPhF/alYzHaz3M4ClmAaQBx5MzEDfyFT1I1LvvJIhhOFlaLbJ2zs7ye8t7h7buEiLZLyAsyMpGMLk536451C3ThTcU73JUpzmpNWsX2qpZFAKAUAoBQCgFAfCKAgn7G2OJgttEnfo0chjUIWRjkjw+uDnzAoCrL9FarJZn65cSQ2kveLDPhlCggqq6dOnBHMg7eVAQPZ7j0P1+7vJnAOmQxA/eJ2UD10KB/NXVq0pdlGCXS5xqNaHbTqN+RY4b0rLw6yTuZQ0ZeclRINwSxB5DJ17+oqu43jOo9OhZU7ShTVn1Od8fijW8nEIAjWRgoHIYOCB6ZzV2DfZK/MoSjHtpZdkagFCQ+6awYuelyORIrJgyLOw8jWykzGVGxFe46Ee6s5jXJ0Jiz4ojbE4P71q0uRsm+ZKW9jJJzzGnmfbPuH3R6nf3c6ic0iVU2yVt7JEGFH/75nzPvqPM2SqKRnrBseTQHhjWTVm1wXeeP3n/AITWlX3Gb0vfRdaoHRIPtJx1bZoFkQsk8ndFsjCk8sg8wRn5VtFN7EVWqoWutyPt+EcLgnWARwd+RlUca2xvy15xsOXkKkdWrJatmqVGMsqtcs8GnSNGnT004x8MbVC/EmVnsQfGux9tdTd9L3mrSFIV9KsASRnG/XoRUsK84LKiOdGM3dmex7KWcWClvHkfeZdTfNsmsSrTluzMaUI7ImFUAYGwqMkPtAfaAUAoBQCgFAKAUAoBQHw0BROMcFtlmkWKJFLR4OkbZOcg9BkeXnXQoSm4q7KFWlTUnZEDa/R/IVWewutJ8myjKeq6485wduW9SSxSTyVIldYKXv0pFQv7B4JXjlIMgbxYOd/eRv5/Gps6mk47ECpum2pbmLQRg4ODyPQ48vOhsfcUMH0CsmD7igPuKA2rAfaJ+Zf3FZMHSDVMunw1kHmgPJNZMHg0MG7wD/WE+P8Awmo63uMkoe+i5VROgc5+lPiyyqLOFTJOrCZtP+yVVJJPrpPyPqMy01zZz8ZUT7kdXv5Hjgscdtw2biLOZLiaNmMrcw7eEKvl4jv548gBRtuWXkKaUKLqvVshePXsthZ2EELOkgU3EmgkHc5w2OYyzDfyFbRSbbIqspUoQit92Xxu0bNfxW8enuvq/fys3MA504OcDpz6NUeXutlztm6qitrXZp//ANLtNR8M/dA6e/7v7LPvzn9KdmzX2yF9nbryLXNcjujIrLjQWDH2cYyCfStSy33bkD2X7VfWbTvpFCvqZCqkkEjqM9MGqnEMZTwcM093subZphputG5PWLOVzIACeQHQevrWuBliJ0s2ISTfJcl4+JM7cjZq4YFAKAUAoBQCgMFzdpH7bBc8s9a2jFy2MOSW5DP2kCsNSbEeEA5fPTI5b1OsM2tGQ9vZ6kPxXjzykKBpXDHCvkMQRsWXljfYVZpYZR13IKlZy0K3LPrJUd6AxDowVmOpcA7DxEepq2ko7lZtsuvY2ymTvXkUokhBWNva1b5cj7uRjb0rm4ucJWUdWi9h4SjdvRM5p24XHELn84PzRTVqh/tooV/92X95E0JGlsliBzpt0DQOMFcN4bmM48YxnUKitlqZvHf7Eq71PL4bfc1uK8It2MsVsjJLbuiks2oSgusZbf2SHYcuhraE5qzlszE6cHdQ0aNHiPZt0P2TrOoLqTHtpeMZdSG6gb+oBqSNZPfQjlRa2dyGKYxtz3HqKlIT6KzYxc2uGj7VPzr+4o9jC3R0Q1ULwoD4FJ5An3UuDK1m2BnYkqFHnqGefoP3rVTXI2cHzNyWyx3gjGxRCNRx985JJ5ezmo4z2b6s3cN7dEYOzq/6QPQNyrev7hrh/fLbK+ATXOqTyQcuhfIbh3BraFpdEWlps94cltRPMZJzzPzJqL2xZss9H8r6K3zRHGhGN2uZXH7GzCzis0lSSNbkO5PhPc5yVxvk6smrMa0JO6ZXeGkoKCd1f5Hm74DLcXXEZJIyqm37mDPIjAOR/Muf5q3zJJI1lSlOc21ysiocImdeGXl0SS8ndWysekYChsfykD3ipHZySKlNyVGU3vsXKfiMlgtnai3jlgkRIwdWGaQ+2cYIK755dajtmuy45ukowtdOxa+N8Ejuoe4k1CPbaNtPLkNuY9PStE7O5ZqU1OOV7GtaWMcUyRqoCKn2ajkv+dz7zXn5wT4v+7reN435Pw+DJopRp2iTld81FAKAUAoBQCgMF5dpGup2Cj1/oOtbRi5OyNZSUdWU/jfGInctnEeBGSQcljk7DG2Kv0KMkvEqVKibK3d376WXZXhIP5kHqfXfA86uQppO/UrObZJ2fZyad1JR4lyDrZgAq88RheZPmahniYQjo7/3mSxoSk+hdOE8DigJZdTO2xdzqbHkPIegrnVa86m+xcp0ow2JOoSU4t9ISf8AaE/roP8A7aV1MP8A7aORidKrNW37QSLCYtMZOho1lK/apG3NQ3l+1bOknK5qqzUbelyUm4vbMsso71Z7jQsigDSgDozuh6505A860VOei5Lbx8DeVSFm1e7t6eJJcSZozDcPo1C4ADxsNNzEVP2hQHAfTsTj71aQSleK6c+T6Ek24tSfXlzXUxmKJr5ldc29nCV0tyIUad/e7E/AVm8lSut5MWi61ntFEJxHhSxxzNvqjujEPLRpJH7D51NCblJeKuV5wST8HY0eHj7RPzr+4qZ7EK3R0MDOw5mqWxeNn6ppyXwQBnCnmc405HLf9q0zX0RvltubqoqhtIkQe1qGMAaAcEnyJ5etRNt72JUktrkcL3Ai6lA3PoSTj5DHyqfJv4kPabeBhPeSKxJLBBk5PTJ+e9Z7kWrczVqUld8jc7MD7b+Q/utaYj3DfD++WwjIwaoyipKzL5ha2U9P1P8AkVXlhKUnt/ft6GbmB7Q48JAxjHTln+pqrPBTUbU3a1rel/u2zNz0mpQ2enLJ2/zyreDq04TcuW13pz/jnrzMGld2kMsTQSRKY35qoC5bIOcDkc75z92swx0s1rX6W3+D2+PJmsqUZRytaELwrsTBHPFKs0790SUikbUq+EcsjIxkcuoFXKeMhVVo/wB2/KK6wkYyUrvQudblk8GMEgkDI5HrWkqUJSUmtVsD3W4FAKAUB8JoDTbiKEPoZWKqTjO23r7637OWl1uaOa1sV3/rI42BDF8BWK4Ct1HrgVb9lj8Cv27IHiHFS0q631My6QSADGd8HA2GT8flVuFFRjov5K86jb1ZrcPtJrk6VTWSCspbIjOk7NrHXpgZNbVakKS1fl1NYRlU0XqXLg3ZVEOufTLJtjK+BMZwFB3+J3rn1cXKWkNF9S7Tw6WstWWOqhYK32j7Wx2+UTDy+X3V/MfP/CPjiqWJxsKOi1Z0cJw6dfvPSP8AditWXb+YOO9RGXO4UFT8DqI+fzFU4cSlfvLQ6NXg1PL3G7kD2+nV7wyIcq8cbA/y4+HL9K9Xg5KVFSWx4rHQcK8oy3RLWXZ+GcWII0h4D3rJgMWwgQnbnlq1daUc3mZjRjPJ5akJw7s800RdZYlPeNGqSNpLFQp2PInB5bVPKsouzXIghRcldO2vMixCyjVpIAbGrG2oY2zyzUt47EVmtSSs+PzRGV0I7yUgtJgatmydsYweoxUcqMZWT2RvGtJXa3ZLzXsF2jq0ogkeSOT7RToLiIIw1LsoJ3yaiUJ02mldar5kspwqJq9m7P5FfsF+1Uf4xuPzVaexVXvHRbRsOpyBuN25fGqMtmdCO6Nma7UbaI2GBnTkLqBJBHmBy9ajjBtG7mlyNYK7k6mwN3JOcY88Ab/Ct7pLQ01k9TJDaoJCjHUCoZWGRtgNy9RkVhybjdGyis1n00PsV4oUlwS0usnTjABBAz8c4o4tvTkYjONteZ77Kj7Vvyf/ACWsYn3UZw3vPyLXVMvCgFAeSw5efKtXJJpN7mdTy8IPMVpOhCd8yFz5HAASR5Y/Un/PuFa08PCE3KPP83FzLU5gUAoBQCgFAafGM9xLjOdDYxz5VvT99Gk/dZQL7iCeBydSHwnHsjb9d98eldWNN6o58prc1nilkDqokkOrGEGSj51RsPJGXI9CDW+aMX3nb79TFpSWmv8AdCx8M7HEkNcshGzNGi4DNj75z4sHoKp1MbpamvX8FiGG/wCRbLaBUUKihVHJVAAHwFUW23dltJJWR6mlVAWYhVAySTgAeprVuyuzZJydkUTtF2tZ8pb5VORfkzfl6qPXn7uvFxnFP8KXxO7g+GJWnW36EDF2fleBpwBoXf1IzuQPIb1QhQrTpOty+p0XjaUKyo8/oWW7sYrnhqtEgRowWAA5MPbHmc89/SunKMK+DUoK1vtucunVqYfGuNR3UtHfx2+Bzu+t8jUOY5+7zrfgvElTl2M33Xt4M147wzt4dvTXeW/iv4/gnuCdqUQRo6lQv1ddQ3AWOQs5I5jI07DPs16apQbba8fmeRpV0kk/D5Gfs8hktGRIIbk/WHZo3IEgUxphk6jrWKjy1LttaGaavTsoqWpj4JePFDboPZku3jkjIBDKRECCD7z7q2qRUpSfRKxrTm4xiuraaMXDuBpM00K7PFcDL5/2Gplb08OAc+tbSquCUuTXzNYUlNuPR/IjoeFNJHPLEcxQkbt7RUkgHYYzgAn31K6iTjF7siVNtSktkYLAfaJ+Zf3FSPZkcd0dDtYC7BRgZ6nl51QlLKrnQjHM7G5b2wVoickkOT15LkYHXpUcp3T9CWMEmvUxyuA795rGUA3Op+YPuXly6VmzaVjDau7mjNcEsWG2Rj3LjGPlUijZWZE5a3RrEVujQnOya+Nz/hA/Wq+J2RZw27LPVQuGO4l0qzYLYBOF5nA5D1oZiszsRnEeJYikJSVMQGTUNII5+EHJw49xFQV6mWEnrtctYfD5qkVdO8rWf18vUw39/hA2GACMSdtR+zByp6c+fpXNxWKcZw0drSvtf3U9HyI61NQpVHfbp52NyLiHPbXh1TCblchd3zgDGcnGdq7sad4p3tdX15+RQjW352aWnLzNu3ukfVoZW0MVbSQdLDmpxyPp61rKMo2urXLLVjNWpgUAoBQCgFAKArPF+yazSlw+lG0mRAuclTsVP3SRsfdVuli3CGW2vIrVMOpSv8Sa4dwyKBSsKBATk4zkn1J3NV51JTd5O5PCEYK0UblaGwoCk9v7o6448+DSXI6Fs4Hy3Pxz0rjcYqSUYwXM7XCKcXmnz2NbgXZlJ4e8ZyCSQAMYGPPP+cVTwfDo16XaOVnrb+SbF8RlRq5EiS7DbxTRndQ3w3GD+2fjVvhF3SnB7JlbitlUhNbtDsKv2UyH2df7rWeE/wC1Ujyv9hxZ/uQlzt9yj93XntUz0GYheI2uhsj2Ty9PSvc8E4j7RS7OfvR+aPEcc4cqE+2p+7Lfwf8AJrxtggjYjkRzruHBJjhHaGWAaVCMNWsCRA2Hx7QPMHYda0nRjN3ZJCtOCshwfiAjaZmY5khlQEdXbGM/GszhmSS5M1hPK23zTLD2bMJt0gMmJJ++8AGQSU0KGI9k7AjNQVs2dztorFijlyKF9XcrFgPtE/MP3q49mUY7o6DZzhGLHPstj3kYFc+Ubqx0oSyu56ub4s2R4cZxjng+vurMYJISnd3NMmtyM8mgJPhvBGfDPlV/U/2qKdZR0RNTouWrLRbW6ooVRgCqcpOTuy5GKirIy1g2MVzAsisjjKsCpHmDsRtTwMxk4tSXIgr/ALOA940RwWtRboh9kAEkHO564+FVq9DPGVuasX6GOyOCmtFPM3zNeKxLFomyNTOucf8AcoMjPPeuLKg5YhU5aXcl/wCiNsW41aLs94//AEzPHwnvDIrFlC3SSKce1oVPPoeWa9gq6pRjbXuNP1ujzlOg5Sne676a8bJG9wKVWM+mbvcTsCNAXu2wPs9gNWPxHJOedVZ1FO1laytz+/20OtUhKNsytdX8/Ela0IhQCgFAKAUAoBQCgFAKAge1nBPrEWU/iJkr6+an3429QKqYzDKvTtzWxewOK9nqa7Pf8nM4+ISR6kDugOzLqKjPLcdPI15xKpC8U2up6h0qdS02k+hfSy8PsTlgZH5YPNyMbeYUdfT1rsxisFhfF/X+Dz/ex2K0Wi+SX5PPB/8AReHPK+zMCwB57jCD9j8a1w0PZsI5Pd6/HRGcT/qcaoR2Wnw3KMtxXnsrPQuBrcXhkeMMkbsobdlUkDblt/kV6L9PUJKq6r0VreZ539QVYxoKlzbT8rfkgkevYJnjLGZWrYwZVrJqzLExBBBIIOQRsQfQjlWbJmNjasP4i/mH71lrRmI7ovBqidA8msmGe4LdnOEGT+nxrDaSuxGLk7IsnDeCqnifxN+g91VKlZy0Rcp0FHVkvUJOKAju0XffV5PqxAlwNOceYzjVsDjOM7ZxWJXtoTYfs+1Xae7z/v1KmOMSOIbeOeaJ3uGjlkuETvo8R94IxgaCWBGlt9vOoszdlc6Ps8IuVSUU0o3Si3Z62v105owXXGrmJpLT6xqIuIYhdsq5RZFZiGwNJcacA/4xmjk1pfobRw1GaVbLbuyeXra23Ozv8mSN+8ttPaJ30k4P1hj3gTUdMQYLlVHX961nSi5xk9Wr29SGnkrUqklFR93bbexDPxO6Wzt7z67qaeSMNFpj0AM4yse2oFRsck8jWVKWVSvvYtKjRdadDs9Ip6630W78yx9h/av/APz0v7JUkOfmUsftS/8ABfctNbnPPJcZxkZ5464oLM9UAoBQCgFAKAUAoBQCgOf/AEhdnudzEP8AxAP+L+/wPnXMx2GT/cXr+Tu8Jxtn2M/T8Ff7IPHcXCJdSMRGv2aMfCcZOkk8gBvjrj0qvh4xnNdo9ti/j+0o0XKjHV7tb+Zs9te04uXEUJzEh5j77cs/lHT358qzja3atRXur5mnDsD2EXUqe8/kiR7L9jWkxJcZVOYTkze/8I/X3c6zhuH5u9U26EGN4qo9yjv1/B0CK1VVCKoCgYAA2ArsRWVWR56TcneWrILjXYy2uMkppf8AGmzfpz+OasQxEolaeHhIofGvo/uIvFCe9Xy2V/7H9KtwxMXuU6mGlHYqz6kbQ6sjfhYEH9edWFJMrODRmR6kRG0b/Dv4ifmFJbGI+8i61TLxJcO4Q0mC2VX9T7qhnVUdiaFFy32LLa2qxjCjFVZScndlyMVFaGetTYUAoDXv7JJo2jlUOjc1PI75/ff4Vhq5vCpKnLNF2Zof9WrXuTD3KmMtqIOSS34ixOot65zWMsbWsS+11s/aZtSM7Q2ENrYukVsjRll1KVZlALANI4GXbSN9t9uYrEkox0RPhqlStiFKc3fXz8lfTUiOHyQwtYlVgZT9ZbvIWdlGlNyusk5KgAgk45VE4vNBqWiv5Ms1FUnGrmvfu72X0+1iKmi0RR3f1G0EdzLFpGqQugaRSrEZC5PPwY3xnO9P8VK29iypZpyodrK8U77Wdlt1+JLvx2aFL6a3t4AkFzJ3mp31SEacsABhWxjc7elbuVk3YrezU6kqUKk3eUVbbTfQkZePXUkswtIoTHb4D96zB3fQGKpp2XAI3PWsqbbduRXWGoQhHtpO8trctbXdzT4BxM3N9azsoUycPkbSNwPt0861jLNJPwJcRRVGhUpp3tNfRl6qY5QoBQCgFAKAUAoBQCgPMiAggjIOxB5EUF7anPeMfRxqctA4Ck+yxII9M4Or5D41zZ4Fp9x6Hfw/GssbVFe3QmuzHYyO28b4kk8yPCvuzzPr+gqahhI09ZaspYziVSv3Y6RLVVw5ooBQHwigNLiHCYZl0yxqw8mAP71vGpKOxpKnGW6KjxL6NojkwO0Z8j4l+R3+RqzDFNblaeET2IeDsXcxSrsrqCPEpx+h/uas+1QaKnsk00XvhvBAvifxN5dBVGpWb0Rfp0UtWTAFQFg+0AoBQCgFAKA1OKWjSppWV4jkEPGRqBBz94EEeYI3oSUpqErtJ+DIiz7Jxo0Tl3dkeVyW04dpRhtQCgDboMVooJFieNnJSVkk0l5W2KtcdmZSY7eOO7Ecc6Mneyxm3jjVwSV0nW+V2CsNs1G4PZdToxxcEnUk43ad7J5m2reS9C2Sdl4zDdQ6n03Tu7nbILYzp29OuakcE011OZ7ZPPCdtYJJehiu+ySNI7pNPEJVCypGwCyYGATtlTjYlSCaZFe6ZvHHSUVFxTttfkZ+EdmI7d4WRnPdQNCoOMFS4fJwOeRRQSt4GtbGTqqSkl3nf5WJ2tyoKAUAoBQCgFAKAUAoBQCgFAKAUAoBQCgFAKAUAoBQCgFAKAUAoBQCgFAKAUAoBQCgFAKAUAoBQCgFAKAUAoBQCgFAKAUAoBQCgFAKAUAoBQCgFAKAUAoBQCgFAKAUAoBQCgFAKAUAoBQCgFAKAUAoBQCgFAKAUAoBQCgFAKAUAoBQCgFAKAUAoBQCgFAKA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 name="9 Metin kutusu"/>
          <p:cNvSpPr txBox="1"/>
          <p:nvPr/>
        </p:nvSpPr>
        <p:spPr>
          <a:xfrm>
            <a:off x="395536" y="6488668"/>
            <a:ext cx="8383587" cy="369332"/>
          </a:xfrm>
          <a:prstGeom prst="rect">
            <a:avLst/>
          </a:prstGeom>
          <a:noFill/>
        </p:spPr>
        <p:txBody>
          <a:bodyPr>
            <a:spAutoFit/>
          </a:bodyPr>
          <a:lstStyle/>
          <a:p>
            <a:pPr>
              <a:defRPr/>
            </a:pPr>
            <a:r>
              <a:rPr lang="tr-TR" sz="900" dirty="0">
                <a:solidFill>
                  <a:schemeClr val="accent1">
                    <a:lumMod val="50000"/>
                  </a:schemeClr>
                </a:solidFill>
                <a:latin typeface="Antique Olive" pitchFamily="34" charset="0"/>
                <a:cs typeface="Arial" pitchFamily="34" charset="0"/>
              </a:rPr>
              <a:t>Aliağa Ticaret Odası  I  </a:t>
            </a:r>
            <a:r>
              <a:rPr lang="tr-TR" sz="900" b="1" dirty="0" smtClean="0">
                <a:solidFill>
                  <a:schemeClr val="accent1">
                    <a:lumMod val="50000"/>
                  </a:schemeClr>
                </a:solidFill>
                <a:latin typeface="Antique Olive" pitchFamily="34" charset="0"/>
                <a:cs typeface="Arial" pitchFamily="34" charset="0"/>
              </a:rPr>
              <a:t>2015 yılı </a:t>
            </a:r>
            <a:r>
              <a:rPr lang="tr-TR" sz="900" b="1" dirty="0">
                <a:solidFill>
                  <a:schemeClr val="accent1">
                    <a:lumMod val="50000"/>
                  </a:schemeClr>
                </a:solidFill>
                <a:latin typeface="Antique Olive" pitchFamily="34" charset="0"/>
                <a:cs typeface="Arial" pitchFamily="34" charset="0"/>
              </a:rPr>
              <a:t>Faaliyet Raporu</a:t>
            </a:r>
            <a:r>
              <a:rPr lang="tr-TR" sz="900" dirty="0">
                <a:solidFill>
                  <a:schemeClr val="accent1">
                    <a:lumMod val="50000"/>
                  </a:schemeClr>
                </a:solidFill>
                <a:latin typeface="Antique Olive" pitchFamily="34" charset="0"/>
                <a:cs typeface="Arial" pitchFamily="34" charset="0"/>
              </a:rPr>
              <a:t>			                                                                                          www.alto.org.tr</a:t>
            </a:r>
          </a:p>
        </p:txBody>
      </p:sp>
      <p:pic>
        <p:nvPicPr>
          <p:cNvPr id="8193" name="Picture 1" descr="C:\Users\arge\YandexDisk\Ekran görüntüleri\2015-12-22 09-38-51 Ekran görüntüsü.png"/>
          <p:cNvPicPr>
            <a:picLocks noChangeAspect="1" noChangeArrowheads="1"/>
          </p:cNvPicPr>
          <p:nvPr/>
        </p:nvPicPr>
        <p:blipFill>
          <a:blip r:embed="rId3" cstate="print"/>
          <a:srcRect/>
          <a:stretch>
            <a:fillRect/>
          </a:stretch>
        </p:blipFill>
        <p:spPr bwMode="auto">
          <a:xfrm>
            <a:off x="1547664" y="1528664"/>
            <a:ext cx="5400600" cy="2548408"/>
          </a:xfrm>
          <a:prstGeom prst="rect">
            <a:avLst/>
          </a:prstGeom>
          <a:noFill/>
        </p:spPr>
      </p:pic>
    </p:spTree>
    <p:extLst>
      <p:ext uri="{BB962C8B-B14F-4D97-AF65-F5344CB8AC3E}">
        <p14:creationId xmlns:p14="http://schemas.microsoft.com/office/powerpoint/2010/main" val="1252757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1700808"/>
            <a:ext cx="8229600" cy="4983832"/>
          </a:xfrm>
        </p:spPr>
        <p:txBody>
          <a:bodyPr/>
          <a:lstStyle/>
          <a:p>
            <a:pPr eaLnBrk="1" hangingPunct="1">
              <a:buClr>
                <a:schemeClr val="tx1">
                  <a:lumMod val="65000"/>
                  <a:lumOff val="35000"/>
                </a:schemeClr>
              </a:buClr>
              <a:defRPr/>
            </a:pPr>
            <a:r>
              <a:rPr lang="tr-TR" dirty="0" smtClean="0">
                <a:latin typeface="+mj-lt"/>
              </a:rPr>
              <a:t>Odamızın etkinliklerine ilişkin afiş, el ilanı ve broşür gibi grafik çalışmaları ve Oda yayın organı e-bültenin içerik ve sayfa tasarımları Basın Müşavirliği tarafından yapılmaktadır. </a:t>
            </a:r>
          </a:p>
          <a:p>
            <a:pPr eaLnBrk="1" hangingPunct="1">
              <a:buClr>
                <a:schemeClr val="tx1">
                  <a:lumMod val="65000"/>
                  <a:lumOff val="35000"/>
                </a:schemeClr>
              </a:buClr>
              <a:defRPr/>
            </a:pPr>
            <a:r>
              <a:rPr lang="tr-TR" dirty="0" smtClean="0">
                <a:latin typeface="+mj-lt"/>
              </a:rPr>
              <a:t>Bu kapsamda toplam 148 adet Grafik-Tasarım çalışması yapılmıştır.</a:t>
            </a:r>
          </a:p>
          <a:p>
            <a:pPr eaLnBrk="1" hangingPunct="1">
              <a:buClr>
                <a:schemeClr val="tx1">
                  <a:lumMod val="65000"/>
                  <a:lumOff val="35000"/>
                </a:schemeClr>
              </a:buClr>
              <a:defRPr/>
            </a:pPr>
            <a:r>
              <a:rPr lang="tr-TR" dirty="0" smtClean="0">
                <a:latin typeface="+mj-lt"/>
              </a:rPr>
              <a:t>Bununla birlikte Oda olarak düzenlediğimiz ve katılım gösterdiğimiz organizasyonlarda  kullanılmak üzere Oda olarak yaptığımız işler ile Aliağa sanayi ve limanlarının anlatıldığı bir broşür de hazırlanmıştır.</a:t>
            </a:r>
          </a:p>
          <a:p>
            <a:pPr eaLnBrk="1" hangingPunct="1">
              <a:buClr>
                <a:schemeClr val="tx1">
                  <a:lumMod val="65000"/>
                  <a:lumOff val="35000"/>
                </a:schemeClr>
              </a:buClr>
              <a:defRPr/>
            </a:pPr>
            <a:endParaRPr lang="tr-TR" dirty="0" smtClean="0">
              <a:latin typeface="+mj-lt"/>
            </a:endParaRPr>
          </a:p>
        </p:txBody>
      </p:sp>
      <p:pic>
        <p:nvPicPr>
          <p:cNvPr id="4" name="Picture 2" descr="C:\Users\Aliağa Ticaret Odası\Desktop\Untitled-1.png"/>
          <p:cNvPicPr>
            <a:picLocks noChangeAspect="1" noChangeArrowheads="1"/>
          </p:cNvPicPr>
          <p:nvPr/>
        </p:nvPicPr>
        <p:blipFill>
          <a:blip r:embed="rId2" cstate="print"/>
          <a:srcRect/>
          <a:stretch>
            <a:fillRect/>
          </a:stretch>
        </p:blipFill>
        <p:spPr bwMode="auto">
          <a:xfrm>
            <a:off x="35496" y="44624"/>
            <a:ext cx="1008063" cy="1012825"/>
          </a:xfrm>
          <a:prstGeom prst="rect">
            <a:avLst/>
          </a:prstGeom>
          <a:noFill/>
          <a:ln w="9525">
            <a:noFill/>
            <a:miter lim="800000"/>
            <a:headEnd/>
            <a:tailEnd/>
          </a:ln>
        </p:spPr>
      </p:pic>
      <p:sp>
        <p:nvSpPr>
          <p:cNvPr id="7" name="1 Başlık"/>
          <p:cNvSpPr txBox="1">
            <a:spLocks/>
          </p:cNvSpPr>
          <p:nvPr/>
        </p:nvSpPr>
        <p:spPr bwMode="auto">
          <a:xfrm>
            <a:off x="467544" y="1124744"/>
            <a:ext cx="8229600" cy="428625"/>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60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i="0" u="none" strike="noStrike" kern="1200" cap="none" spc="0" normalizeH="0" baseline="0" noProof="0" dirty="0" smtClean="0">
                <a:ln>
                  <a:noFill/>
                </a:ln>
                <a:solidFill>
                  <a:srgbClr val="C00000"/>
                </a:solidFill>
                <a:effectLst/>
                <a:uLnTx/>
                <a:uFillTx/>
                <a:latin typeface="+mj-lt"/>
                <a:ea typeface="+mj-ea"/>
                <a:cs typeface="+mj-cs"/>
              </a:rPr>
            </a:br>
            <a:r>
              <a:rPr kumimoji="0" lang="tr-TR" sz="2600" i="0" u="none" strike="noStrike" kern="1200" cap="none" spc="0" normalizeH="0" baseline="0" noProof="0" dirty="0" smtClean="0">
                <a:ln>
                  <a:noFill/>
                </a:ln>
                <a:solidFill>
                  <a:srgbClr val="C00000"/>
                </a:solidFill>
                <a:effectLst/>
                <a:uLnTx/>
                <a:uFillTx/>
                <a:latin typeface="+mj-lt"/>
                <a:ea typeface="+mj-ea"/>
                <a:cs typeface="+mj-cs"/>
              </a:rPr>
              <a:t/>
            </a:r>
            <a:br>
              <a:rPr kumimoji="0" lang="tr-TR" sz="2600" i="0" u="none" strike="noStrike" kern="1200" cap="none" spc="0" normalizeH="0" baseline="0" noProof="0" dirty="0" smtClean="0">
                <a:ln>
                  <a:noFill/>
                </a:ln>
                <a:solidFill>
                  <a:srgbClr val="C00000"/>
                </a:solidFill>
                <a:effectLst/>
                <a:uLnTx/>
                <a:uFillTx/>
                <a:latin typeface="+mj-lt"/>
                <a:ea typeface="+mj-ea"/>
                <a:cs typeface="+mj-cs"/>
              </a:rPr>
            </a:br>
            <a:r>
              <a:rPr lang="tr-TR" sz="2600" noProof="0" dirty="0" smtClean="0">
                <a:solidFill>
                  <a:srgbClr val="C00000"/>
                </a:solidFill>
                <a:latin typeface="+mj-lt"/>
                <a:ea typeface="+mj-ea"/>
                <a:cs typeface="+mj-cs"/>
              </a:rPr>
              <a:t>3</a:t>
            </a:r>
            <a:r>
              <a:rPr kumimoji="0" lang="tr-TR" sz="2600" i="0" u="none" strike="noStrike" kern="1200" cap="none" spc="0" normalizeH="0" baseline="0" noProof="0" dirty="0" smtClean="0">
                <a:ln>
                  <a:noFill/>
                </a:ln>
                <a:solidFill>
                  <a:srgbClr val="C00000"/>
                </a:solidFill>
                <a:effectLst/>
                <a:uLnTx/>
                <a:uFillTx/>
                <a:latin typeface="+mj-lt"/>
                <a:ea typeface="+mj-ea"/>
                <a:cs typeface="+mj-cs"/>
              </a:rPr>
              <a:t>- GRAFİK</a:t>
            </a:r>
            <a:r>
              <a:rPr kumimoji="0" lang="tr-TR" sz="2600" i="0" u="none" strike="noStrike" kern="1200" cap="none" spc="0" normalizeH="0" noProof="0" dirty="0" smtClean="0">
                <a:ln>
                  <a:noFill/>
                </a:ln>
                <a:solidFill>
                  <a:srgbClr val="C00000"/>
                </a:solidFill>
                <a:effectLst/>
                <a:uLnTx/>
                <a:uFillTx/>
                <a:latin typeface="+mj-lt"/>
                <a:ea typeface="+mj-ea"/>
                <a:cs typeface="+mj-cs"/>
              </a:rPr>
              <a:t> TASARIM ÇALIŞMALARI</a:t>
            </a:r>
            <a:endParaRPr kumimoji="0" lang="tr-TR" sz="2600" i="0" u="none" strike="noStrike" kern="1200" cap="none" spc="0" normalizeH="0" baseline="0" noProof="0" dirty="0" smtClean="0">
              <a:ln>
                <a:noFill/>
              </a:ln>
              <a:solidFill>
                <a:srgbClr val="C00000"/>
              </a:solidFill>
              <a:effectLst/>
              <a:uLnTx/>
              <a:uFillTx/>
              <a:latin typeface="+mj-lt"/>
              <a:ea typeface="+mj-ea"/>
              <a:cs typeface="+mj-cs"/>
            </a:endParaRPr>
          </a:p>
        </p:txBody>
      </p:sp>
      <p:pic>
        <p:nvPicPr>
          <p:cNvPr id="1026" name="Picture 2" descr="C:\Users\arge\Desktop\Aliağa Ticart Odası jpg.jpg"/>
          <p:cNvPicPr>
            <a:picLocks noChangeAspect="1" noChangeArrowheads="1"/>
          </p:cNvPicPr>
          <p:nvPr/>
        </p:nvPicPr>
        <p:blipFill>
          <a:blip r:embed="rId3" cstate="print"/>
          <a:srcRect/>
          <a:stretch>
            <a:fillRect/>
          </a:stretch>
        </p:blipFill>
        <p:spPr bwMode="auto">
          <a:xfrm>
            <a:off x="7473293" y="44624"/>
            <a:ext cx="1419187" cy="1772816"/>
          </a:xfrm>
          <a:prstGeom prst="rect">
            <a:avLst/>
          </a:prstGeom>
          <a:noFill/>
        </p:spPr>
      </p:pic>
      <p:sp>
        <p:nvSpPr>
          <p:cNvPr id="8" name="7 Metin kutusu"/>
          <p:cNvSpPr txBox="1"/>
          <p:nvPr/>
        </p:nvSpPr>
        <p:spPr>
          <a:xfrm>
            <a:off x="395536" y="6488668"/>
            <a:ext cx="8383587" cy="369332"/>
          </a:xfrm>
          <a:prstGeom prst="rect">
            <a:avLst/>
          </a:prstGeom>
          <a:noFill/>
        </p:spPr>
        <p:txBody>
          <a:bodyPr>
            <a:spAutoFit/>
          </a:bodyPr>
          <a:lstStyle/>
          <a:p>
            <a:pPr>
              <a:defRPr/>
            </a:pPr>
            <a:r>
              <a:rPr lang="tr-TR" sz="900" dirty="0">
                <a:solidFill>
                  <a:schemeClr val="accent1">
                    <a:lumMod val="50000"/>
                  </a:schemeClr>
                </a:solidFill>
                <a:latin typeface="Antique Olive" pitchFamily="34" charset="0"/>
                <a:cs typeface="Arial" pitchFamily="34" charset="0"/>
              </a:rPr>
              <a:t>Aliağa Ticaret Odası  I  </a:t>
            </a:r>
            <a:r>
              <a:rPr lang="tr-TR" sz="900" b="1" dirty="0" smtClean="0">
                <a:solidFill>
                  <a:schemeClr val="accent1">
                    <a:lumMod val="50000"/>
                  </a:schemeClr>
                </a:solidFill>
                <a:latin typeface="Antique Olive" pitchFamily="34" charset="0"/>
                <a:cs typeface="Arial" pitchFamily="34" charset="0"/>
              </a:rPr>
              <a:t>2015 yılı </a:t>
            </a:r>
            <a:r>
              <a:rPr lang="tr-TR" sz="900" b="1" dirty="0">
                <a:solidFill>
                  <a:schemeClr val="accent1">
                    <a:lumMod val="50000"/>
                  </a:schemeClr>
                </a:solidFill>
                <a:latin typeface="Antique Olive" pitchFamily="34" charset="0"/>
                <a:cs typeface="Arial" pitchFamily="34" charset="0"/>
              </a:rPr>
              <a:t>Faaliyet Raporu</a:t>
            </a:r>
            <a:r>
              <a:rPr lang="tr-TR" sz="900" dirty="0">
                <a:solidFill>
                  <a:schemeClr val="accent1">
                    <a:lumMod val="50000"/>
                  </a:schemeClr>
                </a:solidFill>
                <a:latin typeface="Antique Olive" pitchFamily="34" charset="0"/>
                <a:cs typeface="Arial" pitchFamily="34" charset="0"/>
              </a:rPr>
              <a:t>			                                                                                          www.alto.org.tr</a:t>
            </a:r>
          </a:p>
        </p:txBody>
      </p:sp>
    </p:spTree>
    <p:extLst>
      <p:ext uri="{BB962C8B-B14F-4D97-AF65-F5344CB8AC3E}">
        <p14:creationId xmlns:p14="http://schemas.microsoft.com/office/powerpoint/2010/main" val="1872884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1 Başlık"/>
          <p:cNvSpPr txBox="1">
            <a:spLocks noGrp="1"/>
          </p:cNvSpPr>
          <p:nvPr>
            <p:ph type="ctrTitle"/>
          </p:nvPr>
        </p:nvSpPr>
        <p:spPr>
          <a:xfrm>
            <a:off x="533396" y="1371600"/>
            <a:ext cx="7851651" cy="2633462"/>
          </a:xfrm>
        </p:spPr>
        <p:txBody>
          <a:bodyPr anchorCtr="1"/>
          <a:lstStyle/>
          <a:p>
            <a:pPr lvl="0" algn="ctr"/>
            <a:r>
              <a:rPr lang="tr-TR"/>
              <a:t>ÜYE İLİŞKİLERİ</a:t>
            </a:r>
          </a:p>
        </p:txBody>
      </p:sp>
      <p:sp>
        <p:nvSpPr>
          <p:cNvPr id="3" name="2 Alt Başlık"/>
          <p:cNvSpPr txBox="1">
            <a:spLocks noGrp="1"/>
          </p:cNvSpPr>
          <p:nvPr>
            <p:ph type="subTitle" idx="1"/>
          </p:nvPr>
        </p:nvSpPr>
        <p:spPr>
          <a:xfrm>
            <a:off x="533396" y="4869161"/>
            <a:ext cx="7854696" cy="1152125"/>
          </a:xfrm>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sz="3200" b="1" dirty="0" smtClean="0"/>
              <a:t>ŞAKRAN’DA ZEYTİNYAĞI İŞLETMESİNİ ZİYARET ETTİK</a:t>
            </a:r>
            <a:br>
              <a:rPr lang="tr-TR" sz="3200" b="1" dirty="0" smtClean="0"/>
            </a:br>
            <a:r>
              <a:rPr lang="tr-TR" sz="2400" b="1" dirty="0" smtClean="0"/>
              <a:t>09.01.2016</a:t>
            </a:r>
            <a:endParaRPr lang="tr-TR" sz="24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3074" name="Picture 2" descr="D:\KAYITLAR\BASIN\BÜLTEN\2016\01 OCAK\DSC_0572.JPG"/>
          <p:cNvPicPr>
            <a:picLocks noGrp="1" noChangeAspect="1" noChangeArrowheads="1"/>
          </p:cNvPicPr>
          <p:nvPr>
            <p:ph idx="1"/>
          </p:nvPr>
        </p:nvPicPr>
        <p:blipFill>
          <a:blip r:embed="rId3" cstate="print"/>
          <a:srcRect/>
          <a:stretch>
            <a:fillRect/>
          </a:stretch>
        </p:blipFill>
        <p:spPr bwMode="auto">
          <a:xfrm>
            <a:off x="971600" y="1935163"/>
            <a:ext cx="7416824" cy="4389437"/>
          </a:xfrm>
          <a:prstGeom prst="rect">
            <a:avLst/>
          </a:prstGeom>
          <a:noFill/>
        </p:spPr>
      </p:pic>
    </p:spTree>
    <p:extLst>
      <p:ext uri="{BB962C8B-B14F-4D97-AF65-F5344CB8AC3E}">
        <p14:creationId xmlns:p14="http://schemas.microsoft.com/office/powerpoint/2010/main" val="4763898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917848"/>
            <a:ext cx="8229600" cy="1143000"/>
          </a:xfrm>
        </p:spPr>
        <p:txBody>
          <a:bodyPr>
            <a:normAutofit/>
          </a:bodyPr>
          <a:lstStyle/>
          <a:p>
            <a:pPr algn="ctr"/>
            <a:r>
              <a:rPr lang="tr-TR" sz="2200" b="1" dirty="0" smtClean="0"/>
              <a:t>ANNELER GÜNÜ SEBEBİYLE MECLİS VE DİSİPLİN KURULU ÜYELERİMİZ İLE BİRLİKTE AİLELERİYLE KAHVALTIDA BULUŞTUK</a:t>
            </a:r>
            <a:br>
              <a:rPr lang="tr-TR" sz="2200" b="1" dirty="0" smtClean="0"/>
            </a:br>
            <a:r>
              <a:rPr lang="tr-TR" sz="2000" b="1" dirty="0" smtClean="0"/>
              <a:t>09.05.2016</a:t>
            </a:r>
            <a:r>
              <a:rPr lang="tr-TR" sz="2200" b="1" dirty="0" smtClean="0"/>
              <a:t>  </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2050" name="Picture 2" descr="https://scontent-frt3-1.xx.fbcdn.net/t31.0-8/13131539_1089612837771625_8527566455299881817_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79118" y="2423939"/>
            <a:ext cx="6585763"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232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r>
              <a:rPr lang="tr-TR" sz="3200" b="1" dirty="0" smtClean="0"/>
              <a:t>KUBBEALTI DÖNERCİSİ’NİN </a:t>
            </a:r>
            <a:r>
              <a:rPr lang="tr-TR" sz="3200" b="1" dirty="0"/>
              <a:t>AÇILIŞINI </a:t>
            </a:r>
            <a:r>
              <a:rPr lang="tr-TR" sz="3200" b="1" dirty="0" smtClean="0"/>
              <a:t>GERÇEKLEŞTİRDİK</a:t>
            </a:r>
            <a:br>
              <a:rPr lang="tr-TR" sz="3200" b="1" dirty="0" smtClean="0"/>
            </a:br>
            <a:r>
              <a:rPr lang="tr-TR" sz="3200" b="1" dirty="0" smtClean="0"/>
              <a:t>14.07.2016</a:t>
            </a:r>
            <a:endParaRPr lang="tr-TR" sz="32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0" y="0"/>
            <a:ext cx="718132" cy="720748"/>
          </a:xfrm>
          <a:prstGeom prst="rect">
            <a:avLst/>
          </a:prstGeom>
          <a:noFill/>
          <a:ln w="9525">
            <a:noFill/>
            <a:miter lim="800000"/>
            <a:headEnd/>
            <a:tailEnd/>
          </a:ln>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2063899"/>
            <a:ext cx="6584155" cy="4389437"/>
          </a:xfrm>
        </p:spPr>
      </p:pic>
    </p:spTree>
    <p:extLst>
      <p:ext uri="{BB962C8B-B14F-4D97-AF65-F5344CB8AC3E}">
        <p14:creationId xmlns:p14="http://schemas.microsoft.com/office/powerpoint/2010/main" val="1687189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937355"/>
            <a:ext cx="8229600" cy="996720"/>
          </a:xfrm>
        </p:spPr>
        <p:txBody>
          <a:bodyPr>
            <a:normAutofit fontScale="90000"/>
          </a:bodyPr>
          <a:lstStyle/>
          <a:p>
            <a:pPr algn="ctr"/>
            <a:r>
              <a:rPr lang="tr-TR" sz="2000" b="1" dirty="0"/>
              <a:t>ODAMIZIN DÜZENLEMİŞ OLDUĞU UYGULAMALI GİRİŞİMCİLİK EĞİTİMİNE KATILAN GÜNGÖR OCAK’IN GİRİŞİMCİ DESTEK PROGRAMINDAN FAYDALANMAK ÜZERE AÇTIĞI OCAK-ET LOKANTASI’NIN AÇILIŞINI </a:t>
            </a:r>
            <a:r>
              <a:rPr lang="tr-TR" sz="2000" b="1" dirty="0" smtClean="0"/>
              <a:t>GERÇEKLEŞTİRDİK</a:t>
            </a:r>
            <a:br>
              <a:rPr lang="tr-TR" sz="2000" b="1" dirty="0" smtClean="0"/>
            </a:br>
            <a:r>
              <a:rPr lang="tr-TR" sz="2000" b="1" dirty="0" smtClean="0"/>
              <a:t>27.10.2016</a:t>
            </a:r>
            <a:endParaRPr lang="tr-TR" sz="2000" b="1"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9922" y="2107914"/>
            <a:ext cx="6584155" cy="4389437"/>
          </a:xfrm>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66441" y="72008"/>
            <a:ext cx="833674" cy="836712"/>
          </a:xfrm>
          <a:prstGeom prst="rect">
            <a:avLst/>
          </a:prstGeom>
          <a:noFill/>
          <a:ln w="9525">
            <a:noFill/>
            <a:miter lim="800000"/>
            <a:headEnd/>
            <a:tailEnd/>
          </a:ln>
        </p:spPr>
      </p:pic>
    </p:spTree>
    <p:extLst>
      <p:ext uri="{BB962C8B-B14F-4D97-AF65-F5344CB8AC3E}">
        <p14:creationId xmlns:p14="http://schemas.microsoft.com/office/powerpoint/2010/main" val="2772516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5038" y="549275"/>
            <a:ext cx="7273925" cy="719138"/>
          </a:xfrm>
        </p:spPr>
        <p:txBody>
          <a:bodyPr>
            <a:normAutofit fontScale="90000"/>
          </a:bodyPr>
          <a:lstStyle/>
          <a:p>
            <a:pPr algn="ctr" eaLnBrk="1" fontAlgn="auto" hangingPunct="1">
              <a:spcAft>
                <a:spcPts val="0"/>
              </a:spcAft>
              <a:defRPr/>
            </a:pPr>
            <a:r>
              <a:rPr lang="tr-TR" sz="3600" b="1" dirty="0" smtClean="0">
                <a:solidFill>
                  <a:schemeClr val="tx1">
                    <a:lumMod val="75000"/>
                    <a:lumOff val="25000"/>
                  </a:schemeClr>
                </a:solidFill>
                <a:latin typeface="Ebrima" pitchFamily="2" charset="0"/>
                <a:ea typeface="Ebrima" pitchFamily="2" charset="0"/>
                <a:cs typeface="Ebrima" pitchFamily="2" charset="0"/>
              </a:rPr>
              <a:t/>
            </a:r>
            <a:br>
              <a:rPr lang="tr-TR" sz="3600" b="1" dirty="0" smtClean="0">
                <a:solidFill>
                  <a:schemeClr val="tx1">
                    <a:lumMod val="75000"/>
                    <a:lumOff val="25000"/>
                  </a:schemeClr>
                </a:solidFill>
                <a:latin typeface="Ebrima" pitchFamily="2" charset="0"/>
                <a:ea typeface="Ebrima" pitchFamily="2" charset="0"/>
                <a:cs typeface="Ebrima" pitchFamily="2" charset="0"/>
              </a:rPr>
            </a:br>
            <a:endParaRPr lang="tr-TR" sz="3600" b="1" dirty="0">
              <a:solidFill>
                <a:schemeClr val="tx1">
                  <a:lumMod val="75000"/>
                  <a:lumOff val="25000"/>
                </a:schemeClr>
              </a:solidFill>
              <a:latin typeface="Ebrima" pitchFamily="2" charset="0"/>
              <a:ea typeface="Ebrima" pitchFamily="2" charset="0"/>
              <a:cs typeface="Ebrima" pitchFamily="2" charset="0"/>
            </a:endParaRPr>
          </a:p>
        </p:txBody>
      </p:sp>
      <p:graphicFrame>
        <p:nvGraphicFramePr>
          <p:cNvPr id="7" name="6 İçerik Yer Tutucusu"/>
          <p:cNvGraphicFramePr>
            <a:graphicFrameLocks noGrp="1"/>
          </p:cNvGraphicFramePr>
          <p:nvPr>
            <p:ph idx="1"/>
          </p:nvPr>
        </p:nvGraphicFramePr>
        <p:xfrm>
          <a:off x="250825" y="692150"/>
          <a:ext cx="8713787" cy="5697539"/>
        </p:xfrm>
        <a:graphic>
          <a:graphicData uri="http://schemas.openxmlformats.org/drawingml/2006/table">
            <a:tbl>
              <a:tblPr firstRow="1" bandRow="1">
                <a:tableStyleId>{5C22544A-7EE6-4342-B048-85BDC9FD1C3A}</a:tableStyleId>
              </a:tblPr>
              <a:tblGrid>
                <a:gridCol w="2399892">
                  <a:extLst>
                    <a:ext uri="{9D8B030D-6E8A-4147-A177-3AD203B41FA5}">
                      <a16:colId xmlns:a16="http://schemas.microsoft.com/office/drawing/2014/main" val="20000"/>
                    </a:ext>
                  </a:extLst>
                </a:gridCol>
                <a:gridCol w="1325307">
                  <a:extLst>
                    <a:ext uri="{9D8B030D-6E8A-4147-A177-3AD203B41FA5}">
                      <a16:colId xmlns:a16="http://schemas.microsoft.com/office/drawing/2014/main" val="20001"/>
                    </a:ext>
                  </a:extLst>
                </a:gridCol>
                <a:gridCol w="1642224">
                  <a:extLst>
                    <a:ext uri="{9D8B030D-6E8A-4147-A177-3AD203B41FA5}">
                      <a16:colId xmlns:a16="http://schemas.microsoft.com/office/drawing/2014/main" val="20002"/>
                    </a:ext>
                  </a:extLst>
                </a:gridCol>
                <a:gridCol w="1199640">
                  <a:extLst>
                    <a:ext uri="{9D8B030D-6E8A-4147-A177-3AD203B41FA5}">
                      <a16:colId xmlns:a16="http://schemas.microsoft.com/office/drawing/2014/main" val="20003"/>
                    </a:ext>
                  </a:extLst>
                </a:gridCol>
                <a:gridCol w="1073362">
                  <a:extLst>
                    <a:ext uri="{9D8B030D-6E8A-4147-A177-3AD203B41FA5}">
                      <a16:colId xmlns:a16="http://schemas.microsoft.com/office/drawing/2014/main" val="20004"/>
                    </a:ext>
                  </a:extLst>
                </a:gridCol>
                <a:gridCol w="1073362">
                  <a:extLst>
                    <a:ext uri="{9D8B030D-6E8A-4147-A177-3AD203B41FA5}">
                      <a16:colId xmlns:a16="http://schemas.microsoft.com/office/drawing/2014/main" val="20005"/>
                    </a:ext>
                  </a:extLst>
                </a:gridCol>
              </a:tblGrid>
              <a:tr h="720667">
                <a:tc>
                  <a:txBody>
                    <a:bodyPr/>
                    <a:lstStyle/>
                    <a:p>
                      <a:r>
                        <a:rPr lang="tr-TR" sz="1200" dirty="0" smtClean="0"/>
                        <a:t>GİDER </a:t>
                      </a:r>
                    </a:p>
                    <a:p>
                      <a:r>
                        <a:rPr lang="tr-TR" sz="1200" dirty="0" smtClean="0"/>
                        <a:t>HESAP ADI</a:t>
                      </a:r>
                      <a:endParaRPr lang="tr-TR" sz="1200" dirty="0"/>
                    </a:p>
                  </a:txBody>
                  <a:tcPr marL="91441" marR="91441" marT="45723" marB="45723"/>
                </a:tc>
                <a:tc>
                  <a:txBody>
                    <a:bodyPr/>
                    <a:lstStyle/>
                    <a:p>
                      <a:r>
                        <a:rPr lang="tr-TR" sz="1200" dirty="0" smtClean="0"/>
                        <a:t>2016  YILI BÜTÇEDE AYRILAN</a:t>
                      </a:r>
                      <a:endParaRPr lang="tr-TR" sz="1200" dirty="0"/>
                    </a:p>
                  </a:txBody>
                  <a:tcPr marL="91441" marR="91441" marT="45723" marB="45723"/>
                </a:tc>
                <a:tc>
                  <a:txBody>
                    <a:bodyPr/>
                    <a:lstStyle/>
                    <a:p>
                      <a:r>
                        <a:rPr lang="tr-TR" sz="1200" dirty="0" smtClean="0"/>
                        <a:t>04 ARALIK</a:t>
                      </a:r>
                      <a:r>
                        <a:rPr lang="tr-TR" sz="1200" baseline="0" dirty="0" smtClean="0"/>
                        <a:t> </a:t>
                      </a:r>
                      <a:r>
                        <a:rPr lang="tr-TR" sz="1200" dirty="0" smtClean="0"/>
                        <a:t>TARİHİNE</a:t>
                      </a:r>
                      <a:r>
                        <a:rPr lang="tr-TR" sz="1200" baseline="0" dirty="0" smtClean="0"/>
                        <a:t> </a:t>
                      </a:r>
                      <a:r>
                        <a:rPr lang="tr-TR" sz="1200" dirty="0" smtClean="0"/>
                        <a:t>KADAR GERÇEKLEŞEN </a:t>
                      </a:r>
                      <a:endParaRPr lang="tr-TR" sz="1200" dirty="0"/>
                    </a:p>
                  </a:txBody>
                  <a:tcPr marL="91441" marR="91441" marT="45723" marB="45723"/>
                </a:tc>
                <a:tc>
                  <a:txBody>
                    <a:bodyPr/>
                    <a:lstStyle/>
                    <a:p>
                      <a:r>
                        <a:rPr lang="tr-TR" sz="1200" dirty="0" smtClean="0"/>
                        <a:t>GERÇEKLEŞME </a:t>
                      </a:r>
                    </a:p>
                    <a:p>
                      <a:r>
                        <a:rPr lang="tr-TR" sz="1200" dirty="0" smtClean="0"/>
                        <a:t>YÜZDESİ</a:t>
                      </a:r>
                      <a:endParaRPr lang="tr-TR" sz="1200" dirty="0"/>
                    </a:p>
                  </a:txBody>
                  <a:tcPr marL="91441" marR="91441" marT="45723" marB="45723"/>
                </a:tc>
                <a:tc>
                  <a:txBody>
                    <a:bodyPr/>
                    <a:lstStyle/>
                    <a:p>
                      <a:r>
                        <a:rPr lang="tr-TR" sz="1200" dirty="0" smtClean="0"/>
                        <a:t>TOPLAM GİDERDE YÜZDESİ</a:t>
                      </a:r>
                      <a:endParaRPr lang="tr-TR" sz="1200" dirty="0"/>
                    </a:p>
                  </a:txBody>
                  <a:tcPr marL="91441" marR="91441" marT="45723" marB="45723"/>
                </a:tc>
                <a:tc>
                  <a:txBody>
                    <a:bodyPr/>
                    <a:lstStyle/>
                    <a:p>
                      <a:r>
                        <a:rPr lang="tr-TR" sz="1200" dirty="0" smtClean="0"/>
                        <a:t>2015YILINA</a:t>
                      </a:r>
                      <a:r>
                        <a:rPr lang="tr-TR" sz="1200" baseline="0" dirty="0" smtClean="0"/>
                        <a:t> KIYASLA</a:t>
                      </a:r>
                      <a:endParaRPr lang="tr-TR" sz="1200" dirty="0"/>
                    </a:p>
                  </a:txBody>
                  <a:tcPr marL="91441" marR="91441" marT="45723" marB="45723"/>
                </a:tc>
                <a:extLst>
                  <a:ext uri="{0D108BD9-81ED-4DB2-BD59-A6C34878D82A}">
                    <a16:rowId xmlns:a16="http://schemas.microsoft.com/office/drawing/2014/main" val="10000"/>
                  </a:ext>
                </a:extLst>
              </a:tr>
              <a:tr h="322304">
                <a:tc>
                  <a:txBody>
                    <a:bodyPr/>
                    <a:lstStyle/>
                    <a:p>
                      <a:r>
                        <a:rPr lang="tr-TR" sz="1200" dirty="0" smtClean="0">
                          <a:solidFill>
                            <a:schemeClr val="tx1"/>
                          </a:solidFill>
                          <a:latin typeface="Arial" pitchFamily="34" charset="0"/>
                          <a:cs typeface="Arial" pitchFamily="34" charset="0"/>
                        </a:rPr>
                        <a:t>PERSONEL GİDERLERİ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518.000,00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346.642,70.</a:t>
                      </a:r>
                      <a:r>
                        <a:rPr lang="tr-TR" sz="1200" baseline="0" dirty="0" smtClean="0">
                          <a:solidFill>
                            <a:schemeClr val="tx1"/>
                          </a:solidFill>
                          <a:latin typeface="Arial" pitchFamily="34" charset="0"/>
                          <a:cs typeface="Arial" pitchFamily="34" charset="0"/>
                        </a:rPr>
                        <a:t>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%66.92</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21,66</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%5,72</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01"/>
                  </a:ext>
                </a:extLst>
              </a:tr>
              <a:tr h="403198">
                <a:tc>
                  <a:txBody>
                    <a:bodyPr/>
                    <a:lstStyle/>
                    <a:p>
                      <a:r>
                        <a:rPr lang="tr-TR" sz="1200" dirty="0" smtClean="0">
                          <a:solidFill>
                            <a:schemeClr val="tx1"/>
                          </a:solidFill>
                          <a:latin typeface="Arial" pitchFamily="34" charset="0"/>
                          <a:cs typeface="Arial" pitchFamily="34" charset="0"/>
                        </a:rPr>
                        <a:t>HUZUR HAKKI</a:t>
                      </a:r>
                      <a:r>
                        <a:rPr lang="tr-TR" sz="1200" baseline="0" dirty="0" smtClean="0">
                          <a:solidFill>
                            <a:schemeClr val="tx1"/>
                          </a:solidFill>
                          <a:latin typeface="Arial" pitchFamily="34" charset="0"/>
                          <a:cs typeface="Arial" pitchFamily="34" charset="0"/>
                        </a:rPr>
                        <a:t> GİDERLERİ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22.000,00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0</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02"/>
                  </a:ext>
                </a:extLst>
              </a:tr>
              <a:tr h="428617">
                <a:tc>
                  <a:txBody>
                    <a:bodyPr/>
                    <a:lstStyle/>
                    <a:p>
                      <a:r>
                        <a:rPr lang="tr-TR" sz="1200" dirty="0" smtClean="0">
                          <a:solidFill>
                            <a:schemeClr val="tx1"/>
                          </a:solidFill>
                          <a:latin typeface="Arial" pitchFamily="34" charset="0"/>
                          <a:cs typeface="Arial" pitchFamily="34" charset="0"/>
                        </a:rPr>
                        <a:t>GENEL</a:t>
                      </a:r>
                      <a:r>
                        <a:rPr lang="tr-TR" sz="1200" baseline="0" dirty="0" smtClean="0">
                          <a:solidFill>
                            <a:schemeClr val="tx1"/>
                          </a:solidFill>
                          <a:latin typeface="Arial" pitchFamily="34" charset="0"/>
                          <a:cs typeface="Arial" pitchFamily="34" charset="0"/>
                        </a:rPr>
                        <a:t> YÖNETİM GİDERLERİ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65.000,00</a:t>
                      </a:r>
                      <a:r>
                        <a:rPr lang="tr-TR" sz="1200" baseline="0" dirty="0" smtClean="0">
                          <a:solidFill>
                            <a:schemeClr val="tx1"/>
                          </a:solidFill>
                          <a:latin typeface="Arial" pitchFamily="34" charset="0"/>
                          <a:cs typeface="Arial" pitchFamily="34" charset="0"/>
                        </a:rPr>
                        <a:t> TL.</a:t>
                      </a:r>
                      <a:endParaRPr lang="tr-TR" sz="1200" dirty="0" smtClean="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54.015,45.TL.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83,10</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3,38</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%11,38</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03"/>
                  </a:ext>
                </a:extLst>
              </a:tr>
              <a:tr h="403198">
                <a:tc>
                  <a:txBody>
                    <a:bodyPr/>
                    <a:lstStyle/>
                    <a:p>
                      <a:r>
                        <a:rPr lang="tr-TR" sz="1200" dirty="0" smtClean="0">
                          <a:solidFill>
                            <a:schemeClr val="tx1"/>
                          </a:solidFill>
                          <a:latin typeface="Arial" pitchFamily="34" charset="0"/>
                          <a:cs typeface="Arial" pitchFamily="34" charset="0"/>
                        </a:rPr>
                        <a:t>SEYEHAT VE YOL GİDERLERİ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30.000,00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23.640,14.TL.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78,80</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1,48</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%30,89</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04"/>
                  </a:ext>
                </a:extLst>
              </a:tr>
              <a:tr h="403198">
                <a:tc>
                  <a:txBody>
                    <a:bodyPr/>
                    <a:lstStyle/>
                    <a:p>
                      <a:r>
                        <a:rPr lang="tr-TR" sz="1200" dirty="0" smtClean="0">
                          <a:solidFill>
                            <a:schemeClr val="tx1"/>
                          </a:solidFill>
                          <a:latin typeface="Arial" pitchFamily="34" charset="0"/>
                          <a:cs typeface="Arial" pitchFamily="34" charset="0"/>
                        </a:rPr>
                        <a:t>EĞİTİM VE FUAR GİDERLERİ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285.000,00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46.266,58.TL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16,23</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2,89</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%76,60</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05"/>
                  </a:ext>
                </a:extLst>
              </a:tr>
              <a:tr h="403198">
                <a:tc>
                  <a:txBody>
                    <a:bodyPr/>
                    <a:lstStyle/>
                    <a:p>
                      <a:r>
                        <a:rPr lang="tr-TR" sz="1200" dirty="0" smtClean="0">
                          <a:solidFill>
                            <a:schemeClr val="tx1"/>
                          </a:solidFill>
                          <a:latin typeface="Arial" pitchFamily="34" charset="0"/>
                          <a:cs typeface="Arial" pitchFamily="34" charset="0"/>
                        </a:rPr>
                        <a:t>BASIN VE YAYIN GİDERLERİ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50.000,00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30.018,96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%60,04</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1,88</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%8,85</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06"/>
                  </a:ext>
                </a:extLst>
              </a:tr>
              <a:tr h="403198">
                <a:tc>
                  <a:txBody>
                    <a:bodyPr/>
                    <a:lstStyle/>
                    <a:p>
                      <a:r>
                        <a:rPr lang="tr-TR" sz="1200" dirty="0" smtClean="0">
                          <a:solidFill>
                            <a:schemeClr val="tx1"/>
                          </a:solidFill>
                          <a:latin typeface="Arial" pitchFamily="34" charset="0"/>
                          <a:cs typeface="Arial" pitchFamily="34" charset="0"/>
                        </a:rPr>
                        <a:t>BAĞIŞ VE YARDIMLAR FASLI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95.000,00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73.537,54.TL.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a:t>
                      </a:r>
                      <a:r>
                        <a:rPr lang="tr-TR" sz="1200" baseline="0" dirty="0" smtClean="0">
                          <a:solidFill>
                            <a:schemeClr val="tx1"/>
                          </a:solidFill>
                          <a:latin typeface="Arial" pitchFamily="34" charset="0"/>
                          <a:cs typeface="Arial" pitchFamily="34" charset="0"/>
                        </a:rPr>
                        <a:t> 77,41</a:t>
                      </a:r>
                    </a:p>
                  </a:txBody>
                  <a:tcPr marL="91441" marR="91441" marT="45723" marB="45723"/>
                </a:tc>
                <a:tc>
                  <a:txBody>
                    <a:bodyPr/>
                    <a:lstStyle/>
                    <a:p>
                      <a:r>
                        <a:rPr lang="tr-TR" sz="1200" dirty="0" smtClean="0">
                          <a:solidFill>
                            <a:schemeClr val="tx1"/>
                          </a:solidFill>
                          <a:latin typeface="Arial" pitchFamily="34" charset="0"/>
                          <a:cs typeface="Arial" pitchFamily="34" charset="0"/>
                        </a:rPr>
                        <a:t>% 4,60</a:t>
                      </a:r>
                    </a:p>
                  </a:txBody>
                  <a:tcPr marL="91441" marR="91441" marT="45723" marB="45723"/>
                </a:tc>
                <a:tc>
                  <a:txBody>
                    <a:bodyPr/>
                    <a:lstStyle/>
                    <a:p>
                      <a:r>
                        <a:rPr lang="tr-TR" sz="1200" dirty="0" smtClean="0">
                          <a:solidFill>
                            <a:schemeClr val="tx1"/>
                          </a:solidFill>
                          <a:latin typeface="Arial" pitchFamily="34" charset="0"/>
                          <a:cs typeface="Arial" pitchFamily="34" charset="0"/>
                        </a:rPr>
                        <a:t>- %6,27</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07"/>
                  </a:ext>
                </a:extLst>
              </a:tr>
              <a:tr h="644557">
                <a:tc>
                  <a:txBody>
                    <a:bodyPr/>
                    <a:lstStyle/>
                    <a:p>
                      <a:r>
                        <a:rPr lang="tr-TR" sz="1200" dirty="0" smtClean="0">
                          <a:solidFill>
                            <a:schemeClr val="tx1"/>
                          </a:solidFill>
                          <a:latin typeface="Arial" pitchFamily="34" charset="0"/>
                          <a:cs typeface="Arial" pitchFamily="34" charset="0"/>
                        </a:rPr>
                        <a:t>BİRLİK AİDATI , KANUNİ AİDAT,</a:t>
                      </a:r>
                      <a:r>
                        <a:rPr lang="tr-TR" sz="1200" baseline="0" dirty="0" smtClean="0">
                          <a:solidFill>
                            <a:schemeClr val="tx1"/>
                          </a:solidFill>
                          <a:latin typeface="Arial" pitchFamily="34" charset="0"/>
                          <a:cs typeface="Arial" pitchFamily="34" charset="0"/>
                        </a:rPr>
                        <a:t> PAY VE FONLAR FASLI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158.000,00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Verdana" pitchFamily="34" charset="0"/>
                          <a:ea typeface="Verdana" pitchFamily="34" charset="0"/>
                          <a:cs typeface="Verdana" pitchFamily="34" charset="0"/>
                        </a:rPr>
                        <a:t>99.912,85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63,24</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6,24</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%0,52</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08"/>
                  </a:ext>
                </a:extLst>
              </a:tr>
              <a:tr h="460398">
                <a:tc>
                  <a:txBody>
                    <a:bodyPr/>
                    <a:lstStyle/>
                    <a:p>
                      <a:r>
                        <a:rPr lang="tr-TR" sz="1200" dirty="0" smtClean="0">
                          <a:solidFill>
                            <a:schemeClr val="tx1"/>
                          </a:solidFill>
                          <a:latin typeface="Arial" pitchFamily="34" charset="0"/>
                          <a:cs typeface="Arial" pitchFamily="34" charset="0"/>
                        </a:rPr>
                        <a:t>DIŞARDAN SAĞLANAN FAYDA</a:t>
                      </a:r>
                      <a:r>
                        <a:rPr lang="tr-TR" sz="1200" baseline="0" dirty="0" smtClean="0">
                          <a:solidFill>
                            <a:schemeClr val="tx1"/>
                          </a:solidFill>
                          <a:latin typeface="Arial" pitchFamily="34" charset="0"/>
                          <a:cs typeface="Arial" pitchFamily="34" charset="0"/>
                        </a:rPr>
                        <a:t> VE HİZMETLER</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243.000,00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155.606,15 </a:t>
                      </a:r>
                      <a:r>
                        <a:rPr lang="tr-TR" sz="1200" baseline="0" dirty="0" smtClean="0">
                          <a:solidFill>
                            <a:schemeClr val="tx1"/>
                          </a:solidFill>
                          <a:latin typeface="Arial" pitchFamily="34" charset="0"/>
                          <a:cs typeface="Arial" pitchFamily="34" charset="0"/>
                        </a:rPr>
                        <a:t>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64,04</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9,73</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%1,24</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09"/>
                  </a:ext>
                </a:extLst>
              </a:tr>
              <a:tr h="460398">
                <a:tc>
                  <a:txBody>
                    <a:bodyPr/>
                    <a:lstStyle/>
                    <a:p>
                      <a:r>
                        <a:rPr lang="tr-TR" sz="1200" dirty="0" smtClean="0">
                          <a:solidFill>
                            <a:schemeClr val="tx1"/>
                          </a:solidFill>
                          <a:latin typeface="Arial" pitchFamily="34" charset="0"/>
                          <a:cs typeface="Arial" pitchFamily="34" charset="0"/>
                        </a:rPr>
                        <a:t>VERGİ RESİM VE HARÇLAR HESABI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19.000,00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15.567,15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81,93</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0,97</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 324,01</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10"/>
                  </a:ext>
                </a:extLst>
              </a:tr>
              <a:tr h="322304">
                <a:tc>
                  <a:txBody>
                    <a:bodyPr/>
                    <a:lstStyle/>
                    <a:p>
                      <a:r>
                        <a:rPr lang="tr-TR" sz="1200" dirty="0" smtClean="0">
                          <a:solidFill>
                            <a:schemeClr val="tx1"/>
                          </a:solidFill>
                          <a:latin typeface="Arial" pitchFamily="34" charset="0"/>
                          <a:cs typeface="Arial" pitchFamily="34" charset="0"/>
                        </a:rPr>
                        <a:t>FAİZ GİDERLERİ FASLI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58.000,00 </a:t>
                      </a:r>
                      <a:r>
                        <a:rPr lang="tr-TR" sz="1200" baseline="0" dirty="0" smtClean="0">
                          <a:solidFill>
                            <a:schemeClr val="tx1"/>
                          </a:solidFill>
                          <a:latin typeface="Arial" pitchFamily="34" charset="0"/>
                          <a:cs typeface="Arial" pitchFamily="34" charset="0"/>
                        </a:rPr>
                        <a:t>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25.127,55.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a:t>
                      </a:r>
                      <a:r>
                        <a:rPr lang="tr-TR" sz="1200" baseline="0" dirty="0" smtClean="0">
                          <a:solidFill>
                            <a:schemeClr val="tx1"/>
                          </a:solidFill>
                          <a:latin typeface="Arial" pitchFamily="34" charset="0"/>
                          <a:cs typeface="Arial" pitchFamily="34" charset="0"/>
                        </a:rPr>
                        <a:t> 43,32</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1,58</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 %51,58</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11"/>
                  </a:ext>
                </a:extLst>
              </a:tr>
              <a:tr h="322304">
                <a:tc>
                  <a:txBody>
                    <a:bodyPr/>
                    <a:lstStyle/>
                    <a:p>
                      <a:r>
                        <a:rPr lang="tr-TR" sz="1200" dirty="0" smtClean="0">
                          <a:solidFill>
                            <a:schemeClr val="tx1"/>
                          </a:solidFill>
                          <a:latin typeface="Arial" pitchFamily="34" charset="0"/>
                          <a:cs typeface="Arial" pitchFamily="34" charset="0"/>
                        </a:rPr>
                        <a:t>KİRA GİDERLERİ FASLI</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5.000,00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0 TL</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a:t>
                      </a:r>
                      <a:r>
                        <a:rPr lang="tr-TR" sz="1200" baseline="0" dirty="0" smtClean="0">
                          <a:solidFill>
                            <a:schemeClr val="tx1"/>
                          </a:solidFill>
                          <a:latin typeface="Arial" pitchFamily="34" charset="0"/>
                          <a:cs typeface="Arial" pitchFamily="34" charset="0"/>
                        </a:rPr>
                        <a:t> 0</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a:t>
                      </a:r>
                      <a:endParaRPr lang="tr-TR" sz="1200" dirty="0">
                        <a:solidFill>
                          <a:schemeClr val="tx1"/>
                        </a:solidFill>
                        <a:latin typeface="Arial" pitchFamily="34" charset="0"/>
                        <a:cs typeface="Arial" pitchFamily="34" charset="0"/>
                      </a:endParaRPr>
                    </a:p>
                  </a:txBody>
                  <a:tcPr marL="91441" marR="91441" marT="45723" marB="45723"/>
                </a:tc>
                <a:tc>
                  <a:txBody>
                    <a:bodyPr/>
                    <a:lstStyle/>
                    <a:p>
                      <a:r>
                        <a:rPr lang="tr-TR" sz="1200" dirty="0" smtClean="0">
                          <a:solidFill>
                            <a:schemeClr val="tx1"/>
                          </a:solidFill>
                          <a:latin typeface="Arial" pitchFamily="34" charset="0"/>
                          <a:cs typeface="Arial" pitchFamily="34" charset="0"/>
                        </a:rPr>
                        <a:t>-</a:t>
                      </a:r>
                      <a:endParaRPr lang="tr-TR" sz="1200" dirty="0">
                        <a:solidFill>
                          <a:schemeClr val="tx1"/>
                        </a:solidFill>
                        <a:latin typeface="Arial" pitchFamily="34" charset="0"/>
                        <a:cs typeface="Arial" pitchFamily="34" charset="0"/>
                      </a:endParaRPr>
                    </a:p>
                  </a:txBody>
                  <a:tcPr marL="91441" marR="91441" marT="45723" marB="45723"/>
                </a:tc>
                <a:extLst>
                  <a:ext uri="{0D108BD9-81ED-4DB2-BD59-A6C34878D82A}">
                    <a16:rowId xmlns:a16="http://schemas.microsoft.com/office/drawing/2014/main" val="10012"/>
                  </a:ext>
                </a:extLst>
              </a:tr>
            </a:tbl>
          </a:graphicData>
        </a:graphic>
      </p:graphicFrame>
      <p:pic>
        <p:nvPicPr>
          <p:cNvPr id="4" name="Picture 2" descr="C:\Users\Aliağa Ticaret Odası\Desktop\Untitl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95" y="30358"/>
            <a:ext cx="749872" cy="75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tr-TR" altLang="tr-TR" sz="1000" b="1" dirty="0" smtClean="0">
              <a:solidFill>
                <a:srgbClr val="404040"/>
              </a:solidFill>
              <a:latin typeface="Ebrima" panose="02000000000000000000" pitchFamily="2" charset="0"/>
            </a:endParaRPr>
          </a:p>
        </p:txBody>
      </p:sp>
    </p:spTree>
    <p:extLst>
      <p:ext uri="{BB962C8B-B14F-4D97-AF65-F5344CB8AC3E}">
        <p14:creationId xmlns:p14="http://schemas.microsoft.com/office/powerpoint/2010/main" val="325393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sz="2400" b="1" dirty="0" smtClean="0"/>
              <a:t>MESLEKİ YETERLİLİK BELGESİ BİLGİLENDİRME ZİYARETLERİ KAPSAMINDA ÜYELERİMİZE BİLGİLENDİRMEDE BULUNDUK</a:t>
            </a:r>
            <a:br>
              <a:rPr lang="tr-TR" sz="2400" b="1" dirty="0" smtClean="0"/>
            </a:br>
            <a:r>
              <a:rPr lang="tr-TR" sz="2400" b="1" dirty="0" smtClean="0"/>
              <a:t>14.11.2016 </a:t>
            </a:r>
            <a:endParaRPr lang="tr-TR" sz="2400" b="1"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9922" y="1935163"/>
            <a:ext cx="6584155" cy="4389437"/>
          </a:xfrm>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66441" y="72008"/>
            <a:ext cx="833674" cy="836712"/>
          </a:xfrm>
          <a:prstGeom prst="rect">
            <a:avLst/>
          </a:prstGeom>
          <a:noFill/>
          <a:ln w="9525">
            <a:noFill/>
            <a:miter lim="800000"/>
            <a:headEnd/>
            <a:tailEnd/>
          </a:ln>
        </p:spPr>
      </p:pic>
    </p:spTree>
    <p:extLst>
      <p:ext uri="{BB962C8B-B14F-4D97-AF65-F5344CB8AC3E}">
        <p14:creationId xmlns:p14="http://schemas.microsoft.com/office/powerpoint/2010/main" val="1717479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sp>
        <p:nvSpPr>
          <p:cNvPr id="2" name="1 Başlık"/>
          <p:cNvSpPr txBox="1">
            <a:spLocks noGrp="1"/>
          </p:cNvSpPr>
          <p:nvPr>
            <p:ph type="ctrTitle"/>
          </p:nvPr>
        </p:nvSpPr>
        <p:spPr/>
        <p:txBody>
          <a:bodyPr anchorCtr="1"/>
          <a:lstStyle/>
          <a:p>
            <a:pPr lvl="0" algn="ctr"/>
            <a:r>
              <a:rPr lang="tr-TR" dirty="0"/>
              <a:t>KALİTE</a:t>
            </a:r>
          </a:p>
        </p:txBody>
      </p:sp>
      <p:sp>
        <p:nvSpPr>
          <p:cNvPr id="3" name="2 Alt Başlık"/>
          <p:cNvSpPr txBox="1">
            <a:spLocks noGrp="1"/>
          </p:cNvSpPr>
          <p:nvPr>
            <p:ph type="subTitle" idx="1"/>
          </p:nvPr>
        </p:nvSpPr>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name="Slide68">
    <p:spTree>
      <p:nvGrpSpPr>
        <p:cNvPr id="1" name=""/>
        <p:cNvGrpSpPr/>
        <p:nvPr/>
      </p:nvGrpSpPr>
      <p:grpSpPr>
        <a:xfrm>
          <a:off x="0" y="0"/>
          <a:ext cx="0" cy="0"/>
          <a:chOff x="0" y="0"/>
          <a:chExt cx="0" cy="0"/>
        </a:xfrm>
      </p:grpSpPr>
      <p:pic>
        <p:nvPicPr>
          <p:cNvPr id="2" name="Picture 2" descr="D:\Genel\Pictures\0-HABER FOTOĞRAF ARŞİVİ\2014\10.Ekim\İç Tetkik Eğitimi 01.10.2014\DSC_3083.JPG">
            <a:extLst>
              <a:ext uri="{FF2B5EF4-FFF2-40B4-BE49-F238E27FC236}">
                <a16:creationId xmlns:a16="http://schemas.microsoft.com/office/drawing/2014/main" id="{00000000-0000-0000-0000-000000000000}"/>
              </a:ext>
            </a:extLst>
          </p:cNvPr>
          <p:cNvPicPr>
            <a:picLocks noGrp="1" noChangeAspect="1"/>
          </p:cNvPicPr>
          <p:nvPr>
            <p:ph idx="1"/>
          </p:nvPr>
        </p:nvPicPr>
        <p:blipFill>
          <a:blip r:embed="rId2"/>
          <a:srcRect/>
          <a:stretch>
            <a:fillRect/>
          </a:stretch>
        </p:blipFill>
        <p:spPr>
          <a:xfrm>
            <a:off x="755577" y="1916829"/>
            <a:ext cx="7688074" cy="4751981"/>
          </a:xfrm>
        </p:spPr>
      </p:pic>
      <p:sp>
        <p:nvSpPr>
          <p:cNvPr id="3" name="1 Başlık"/>
          <p:cNvSpPr txBox="1">
            <a:spLocks noGrp="1"/>
          </p:cNvSpPr>
          <p:nvPr>
            <p:ph type="title"/>
          </p:nvPr>
        </p:nvSpPr>
        <p:spPr>
          <a:xfrm>
            <a:off x="395532" y="476667"/>
            <a:ext cx="8229600" cy="1356759"/>
          </a:xfrm>
        </p:spPr>
        <p:txBody>
          <a:bodyPr anchorCtr="1"/>
          <a:lstStyle/>
          <a:p>
            <a:pPr lvl="0" algn="ctr"/>
            <a:r>
              <a:rPr lang="tr-TR" sz="2800" b="1"/>
              <a:t>Ege Bölgesi Oda/Borsaları ile Birlikte</a:t>
            </a:r>
            <a:br>
              <a:rPr lang="tr-TR" sz="2800" b="1"/>
            </a:br>
            <a:r>
              <a:rPr lang="tr-TR" sz="2800" b="1"/>
              <a:t> İç Tetkik Eğitimine Ev Sahipliği Yaptık</a:t>
            </a:r>
            <a:br>
              <a:rPr lang="tr-TR" sz="2800" b="1"/>
            </a:br>
            <a:r>
              <a:rPr lang="tr-TR" sz="2800" b="1"/>
              <a:t>01.10.2014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aşlık"/>
          <p:cNvSpPr>
            <a:spLocks noGrp="1"/>
          </p:cNvSpPr>
          <p:nvPr>
            <p:ph type="title"/>
          </p:nvPr>
        </p:nvSpPr>
        <p:spPr>
          <a:xfrm>
            <a:off x="683568" y="836712"/>
            <a:ext cx="8229600" cy="926976"/>
          </a:xfrm>
        </p:spPr>
        <p:txBody>
          <a:bodyPr>
            <a:normAutofit fontScale="90000"/>
          </a:bodyPr>
          <a:lstStyle/>
          <a:p>
            <a:pPr algn="ctr"/>
            <a:r>
              <a:rPr lang="tr-TR" sz="2500" b="1" dirty="0" smtClean="0"/>
              <a:t>MECLİS VE DİSİPLİN KURULU ÜYELERİ İLE BİRLİKTE ‘TAKIM ÇALIŞMASI’ EĞİTİMİ DÜZENLEDİK</a:t>
            </a:r>
            <a:br>
              <a:rPr lang="tr-TR" sz="2500" b="1" dirty="0" smtClean="0"/>
            </a:br>
            <a:r>
              <a:rPr lang="tr-TR" sz="2200" b="1" dirty="0" smtClean="0"/>
              <a:t>21.05.2016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3074" name="Picture 2" descr="http://www.alto.org.tr/media/k2/items/cache/2cd457d9d226bd83dc78b3603c1a8fd0_X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53609"/>
            <a:ext cx="8229600" cy="435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7405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sp>
        <p:nvSpPr>
          <p:cNvPr id="2" name="1 Başlık"/>
          <p:cNvSpPr txBox="1">
            <a:spLocks noGrp="1"/>
          </p:cNvSpPr>
          <p:nvPr>
            <p:ph type="ctrTitle"/>
          </p:nvPr>
        </p:nvSpPr>
        <p:spPr/>
        <p:txBody>
          <a:bodyPr anchorCtr="1"/>
          <a:lstStyle/>
          <a:p>
            <a:pPr lvl="0" algn="ctr"/>
            <a:r>
              <a:rPr lang="tr-TR" dirty="0"/>
              <a:t>İLETİŞİM AĞI</a:t>
            </a:r>
          </a:p>
        </p:txBody>
      </p:sp>
      <p:sp>
        <p:nvSpPr>
          <p:cNvPr id="3" name="2 Alt Başlık"/>
          <p:cNvSpPr txBox="1">
            <a:spLocks noGrp="1"/>
          </p:cNvSpPr>
          <p:nvPr>
            <p:ph type="subTitle" idx="1"/>
          </p:nvPr>
        </p:nvSpPr>
        <p:spPr>
          <a:xfrm>
            <a:off x="533396" y="3933053"/>
            <a:ext cx="7854696" cy="1048076"/>
          </a:xfrm>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sz="3200" b="1" dirty="0" smtClean="0"/>
              <a:t>KUZEY EGE’NİN İNCİLERİ TURİZM TOPLANTISINA KATILDIK</a:t>
            </a:r>
            <a:br>
              <a:rPr lang="tr-TR" sz="3200" b="1" dirty="0" smtClean="0"/>
            </a:br>
            <a:r>
              <a:rPr lang="tr-TR" sz="2200" b="1" dirty="0" smtClean="0"/>
              <a:t>06.02.2016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0278" y="2207915"/>
            <a:ext cx="7803443" cy="4389437"/>
          </a:xfrm>
        </p:spPr>
      </p:pic>
    </p:spTree>
    <p:extLst>
      <p:ext uri="{BB962C8B-B14F-4D97-AF65-F5344CB8AC3E}">
        <p14:creationId xmlns:p14="http://schemas.microsoft.com/office/powerpoint/2010/main" val="13309039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996720"/>
          </a:xfrm>
        </p:spPr>
        <p:txBody>
          <a:bodyPr>
            <a:normAutofit fontScale="90000"/>
          </a:bodyPr>
          <a:lstStyle/>
          <a:p>
            <a:pPr algn="ctr"/>
            <a:r>
              <a:rPr lang="tr-TR" sz="2400" b="1" dirty="0" smtClean="0"/>
              <a:t>ALMAN TÜRK TİCARET ODASI BREMEN EYALETİ EKONOMİ SENATÖRÜNÜN TANIŞMA TOPLANTISINA KATILDIK</a:t>
            </a:r>
            <a:br>
              <a:rPr lang="tr-TR" sz="2400" b="1" dirty="0" smtClean="0"/>
            </a:br>
            <a:r>
              <a:rPr lang="tr-TR" sz="2200" b="1" dirty="0" smtClean="0"/>
              <a:t>18.02.2016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0278" y="2135907"/>
            <a:ext cx="7803443" cy="4389437"/>
          </a:xfrm>
        </p:spPr>
      </p:pic>
    </p:spTree>
    <p:extLst>
      <p:ext uri="{BB962C8B-B14F-4D97-AF65-F5344CB8AC3E}">
        <p14:creationId xmlns:p14="http://schemas.microsoft.com/office/powerpoint/2010/main" val="33587343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aşlık"/>
          <p:cNvSpPr>
            <a:spLocks noGrp="1"/>
          </p:cNvSpPr>
          <p:nvPr>
            <p:ph type="title"/>
          </p:nvPr>
        </p:nvSpPr>
        <p:spPr>
          <a:xfrm>
            <a:off x="662880" y="913796"/>
            <a:ext cx="8229600" cy="887017"/>
          </a:xfrm>
        </p:spPr>
        <p:txBody>
          <a:bodyPr>
            <a:normAutofit fontScale="90000"/>
          </a:bodyPr>
          <a:lstStyle/>
          <a:p>
            <a:pPr algn="ctr"/>
            <a:r>
              <a:rPr lang="tr-TR" sz="2800" b="1" dirty="0"/>
              <a:t>ÜÇÜNCÜSÜNÜ DÜZENLEDİĞİMİZ LİMAN YÖNETİMİ VE LOJİSTİK ZİRVESİ’NİN DEĞERLENDİRME TOPLANTISINI </a:t>
            </a:r>
            <a:r>
              <a:rPr lang="tr-TR" sz="2800" b="1" dirty="0" smtClean="0"/>
              <a:t>YAPTIK</a:t>
            </a:r>
            <a:br>
              <a:rPr lang="tr-TR" sz="2800" b="1" dirty="0" smtClean="0"/>
            </a:br>
            <a:r>
              <a:rPr lang="tr-TR" sz="2200" b="1" dirty="0" smtClean="0"/>
              <a:t>20.02.2016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1991891"/>
            <a:ext cx="6584155" cy="4389437"/>
          </a:xfrm>
        </p:spPr>
      </p:pic>
    </p:spTree>
    <p:extLst>
      <p:ext uri="{BB962C8B-B14F-4D97-AF65-F5344CB8AC3E}">
        <p14:creationId xmlns:p14="http://schemas.microsoft.com/office/powerpoint/2010/main" val="3157669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62880" y="976471"/>
            <a:ext cx="8229600" cy="1143000"/>
          </a:xfrm>
        </p:spPr>
        <p:txBody>
          <a:bodyPr>
            <a:noAutofit/>
          </a:bodyPr>
          <a:lstStyle/>
          <a:p>
            <a:pPr algn="ctr"/>
            <a:r>
              <a:rPr lang="tr-TR" sz="2400" b="1" dirty="0" smtClean="0"/>
              <a:t>ALİAĞA VERGİ DAİRESİ MÜDÜRÜ İRFAN TURHAN ve VERGİ </a:t>
            </a:r>
            <a:r>
              <a:rPr lang="tr-TR" sz="2400" b="1" dirty="0"/>
              <a:t>DAİRESİ ÇALIŞANLARI </a:t>
            </a:r>
            <a:r>
              <a:rPr lang="tr-TR" sz="2400" b="1" dirty="0" smtClean="0"/>
              <a:t>‘VERGİ HAFTASI’ KAPSAMINDA ODAMIZI ZİYARET ETTİ</a:t>
            </a:r>
            <a:r>
              <a:rPr lang="tr-TR" sz="2600" b="1" dirty="0" smtClean="0"/>
              <a:t/>
            </a:r>
            <a:br>
              <a:rPr lang="tr-TR" sz="2600" b="1" dirty="0" smtClean="0"/>
            </a:br>
            <a:r>
              <a:rPr lang="tr-TR" sz="2000" b="1" dirty="0" smtClean="0"/>
              <a:t>19.02.2016</a:t>
            </a:r>
            <a:endParaRPr lang="tr-TR" sz="20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2279923"/>
            <a:ext cx="6584155" cy="4389437"/>
          </a:xfrm>
        </p:spPr>
      </p:pic>
    </p:spTree>
    <p:extLst>
      <p:ext uri="{BB962C8B-B14F-4D97-AF65-F5344CB8AC3E}">
        <p14:creationId xmlns:p14="http://schemas.microsoft.com/office/powerpoint/2010/main" val="3455693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18864" y="917848"/>
            <a:ext cx="8229600" cy="926976"/>
          </a:xfrm>
        </p:spPr>
        <p:txBody>
          <a:bodyPr>
            <a:noAutofit/>
          </a:bodyPr>
          <a:lstStyle/>
          <a:p>
            <a:pPr algn="ctr"/>
            <a:r>
              <a:rPr lang="tr-TR" sz="2500" b="1" dirty="0" smtClean="0"/>
              <a:t>HABAŞ HAMDİ BAŞARAN MESLEKİ ve TEKNİK EĞİTİM MERKEZİ’Nİ ZİYARET ETTİK</a:t>
            </a:r>
            <a:br>
              <a:rPr lang="tr-TR" sz="2500" b="1" dirty="0" smtClean="0"/>
            </a:br>
            <a:r>
              <a:rPr lang="tr-TR" sz="2000" b="1" dirty="0" smtClean="0"/>
              <a:t>04.04.2016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75656" y="2204864"/>
            <a:ext cx="6584155" cy="4389437"/>
          </a:xfrm>
        </p:spPr>
      </p:pic>
    </p:spTree>
    <p:extLst>
      <p:ext uri="{BB962C8B-B14F-4D97-AF65-F5344CB8AC3E}">
        <p14:creationId xmlns:p14="http://schemas.microsoft.com/office/powerpoint/2010/main" val="13180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5038" y="549275"/>
            <a:ext cx="7273925" cy="719138"/>
          </a:xfrm>
        </p:spPr>
        <p:txBody>
          <a:bodyPr>
            <a:normAutofit fontScale="90000"/>
          </a:bodyPr>
          <a:lstStyle/>
          <a:p>
            <a:pPr algn="ctr" eaLnBrk="1" fontAlgn="auto" hangingPunct="1">
              <a:spcAft>
                <a:spcPts val="0"/>
              </a:spcAft>
              <a:defRPr/>
            </a:pPr>
            <a:r>
              <a:rPr lang="tr-TR" sz="3600" b="1" dirty="0" smtClean="0">
                <a:solidFill>
                  <a:schemeClr val="tx1">
                    <a:lumMod val="75000"/>
                    <a:lumOff val="25000"/>
                  </a:schemeClr>
                </a:solidFill>
                <a:latin typeface="Ebrima" pitchFamily="2" charset="0"/>
                <a:ea typeface="Ebrima" pitchFamily="2" charset="0"/>
                <a:cs typeface="Ebrima" pitchFamily="2" charset="0"/>
              </a:rPr>
              <a:t/>
            </a:r>
            <a:br>
              <a:rPr lang="tr-TR" sz="3600" b="1" dirty="0" smtClean="0">
                <a:solidFill>
                  <a:schemeClr val="tx1">
                    <a:lumMod val="75000"/>
                    <a:lumOff val="25000"/>
                  </a:schemeClr>
                </a:solidFill>
                <a:latin typeface="Ebrima" pitchFamily="2" charset="0"/>
                <a:ea typeface="Ebrima" pitchFamily="2" charset="0"/>
                <a:cs typeface="Ebrima" pitchFamily="2" charset="0"/>
              </a:rPr>
            </a:br>
            <a:endParaRPr lang="tr-TR" sz="3600" b="1" dirty="0">
              <a:solidFill>
                <a:schemeClr val="tx1">
                  <a:lumMod val="75000"/>
                  <a:lumOff val="25000"/>
                </a:schemeClr>
              </a:solidFill>
              <a:latin typeface="Ebrima" pitchFamily="2" charset="0"/>
              <a:ea typeface="Ebrima" pitchFamily="2" charset="0"/>
              <a:cs typeface="Ebrima" pitchFamily="2" charset="0"/>
            </a:endParaRPr>
          </a:p>
        </p:txBody>
      </p:sp>
      <p:graphicFrame>
        <p:nvGraphicFramePr>
          <p:cNvPr id="6" name="5 İçerik Yer Tutucusu"/>
          <p:cNvGraphicFramePr>
            <a:graphicFrameLocks noGrp="1"/>
          </p:cNvGraphicFramePr>
          <p:nvPr>
            <p:ph idx="1"/>
          </p:nvPr>
        </p:nvGraphicFramePr>
        <p:xfrm>
          <a:off x="395288" y="981075"/>
          <a:ext cx="8569324" cy="3652838"/>
        </p:xfrm>
        <a:graphic>
          <a:graphicData uri="http://schemas.openxmlformats.org/drawingml/2006/table">
            <a:tbl>
              <a:tblPr firstRow="1" bandRow="1">
                <a:tableStyleId>{5C22544A-7EE6-4342-B048-85BDC9FD1C3A}</a:tableStyleId>
              </a:tblPr>
              <a:tblGrid>
                <a:gridCol w="2268350">
                  <a:extLst>
                    <a:ext uri="{9D8B030D-6E8A-4147-A177-3AD203B41FA5}">
                      <a16:colId xmlns:a16="http://schemas.microsoft.com/office/drawing/2014/main" val="20000"/>
                    </a:ext>
                  </a:extLst>
                </a:gridCol>
                <a:gridCol w="1260195">
                  <a:extLst>
                    <a:ext uri="{9D8B030D-6E8A-4147-A177-3AD203B41FA5}">
                      <a16:colId xmlns:a16="http://schemas.microsoft.com/office/drawing/2014/main" val="20001"/>
                    </a:ext>
                  </a:extLst>
                </a:gridCol>
                <a:gridCol w="1764272">
                  <a:extLst>
                    <a:ext uri="{9D8B030D-6E8A-4147-A177-3AD203B41FA5}">
                      <a16:colId xmlns:a16="http://schemas.microsoft.com/office/drawing/2014/main" val="20002"/>
                    </a:ext>
                  </a:extLst>
                </a:gridCol>
                <a:gridCol w="1134175">
                  <a:extLst>
                    <a:ext uri="{9D8B030D-6E8A-4147-A177-3AD203B41FA5}">
                      <a16:colId xmlns:a16="http://schemas.microsoft.com/office/drawing/2014/main" val="20003"/>
                    </a:ext>
                  </a:extLst>
                </a:gridCol>
                <a:gridCol w="1071166">
                  <a:extLst>
                    <a:ext uri="{9D8B030D-6E8A-4147-A177-3AD203B41FA5}">
                      <a16:colId xmlns:a16="http://schemas.microsoft.com/office/drawing/2014/main" val="20004"/>
                    </a:ext>
                  </a:extLst>
                </a:gridCol>
                <a:gridCol w="1071166">
                  <a:extLst>
                    <a:ext uri="{9D8B030D-6E8A-4147-A177-3AD203B41FA5}">
                      <a16:colId xmlns:a16="http://schemas.microsoft.com/office/drawing/2014/main" val="20005"/>
                    </a:ext>
                  </a:extLst>
                </a:gridCol>
              </a:tblGrid>
              <a:tr h="640219">
                <a:tc>
                  <a:txBody>
                    <a:bodyPr/>
                    <a:lstStyle/>
                    <a:p>
                      <a:r>
                        <a:rPr lang="tr-TR" sz="1200" dirty="0" smtClean="0"/>
                        <a:t>GİDER</a:t>
                      </a:r>
                    </a:p>
                    <a:p>
                      <a:r>
                        <a:rPr lang="tr-TR" sz="1200" dirty="0" smtClean="0"/>
                        <a:t>HESAP ADI</a:t>
                      </a:r>
                      <a:endParaRPr lang="tr-TR" sz="1200" dirty="0"/>
                    </a:p>
                  </a:txBody>
                  <a:tcPr marL="91444" marR="91444" marT="45730" marB="45730"/>
                </a:tc>
                <a:tc>
                  <a:txBody>
                    <a:bodyPr/>
                    <a:lstStyle/>
                    <a:p>
                      <a:r>
                        <a:rPr lang="tr-TR" sz="1200" dirty="0" smtClean="0"/>
                        <a:t>2016 YILI AYRILAN BÜTÇE</a:t>
                      </a:r>
                      <a:endParaRPr lang="tr-TR" sz="1200" dirty="0"/>
                    </a:p>
                  </a:txBody>
                  <a:tcPr marL="91444" marR="91444" marT="45730" marB="45730"/>
                </a:tc>
                <a:tc>
                  <a:txBody>
                    <a:bodyPr/>
                    <a:lstStyle/>
                    <a:p>
                      <a:r>
                        <a:rPr lang="tr-TR" sz="1200" baseline="0" dirty="0" smtClean="0"/>
                        <a:t>15 ARALIK TARİHİNE KADAR GERÇEKLEŞEN</a:t>
                      </a:r>
                      <a:endParaRPr lang="tr-TR" sz="1200" dirty="0"/>
                    </a:p>
                  </a:txBody>
                  <a:tcPr marL="91444" marR="91444" marT="45730" marB="45730"/>
                </a:tc>
                <a:tc>
                  <a:txBody>
                    <a:bodyPr/>
                    <a:lstStyle/>
                    <a:p>
                      <a:r>
                        <a:rPr lang="tr-TR" sz="1200" dirty="0" smtClean="0"/>
                        <a:t>GERÇEKLEŞME YÜZDESİ</a:t>
                      </a:r>
                      <a:endParaRPr lang="tr-TR" sz="1200" dirty="0"/>
                    </a:p>
                  </a:txBody>
                  <a:tcPr marL="91444" marR="91444" marT="45730" marB="45730"/>
                </a:tc>
                <a:tc>
                  <a:txBody>
                    <a:bodyPr/>
                    <a:lstStyle/>
                    <a:p>
                      <a:r>
                        <a:rPr lang="tr-TR" sz="1200" dirty="0" smtClean="0"/>
                        <a:t>TOPLAM GİDERDE YÜZDESİ</a:t>
                      </a:r>
                      <a:endParaRPr lang="tr-TR" sz="1200" dirty="0"/>
                    </a:p>
                  </a:txBody>
                  <a:tcPr marL="91444" marR="91444" marT="45730" marB="45730"/>
                </a:tc>
                <a:tc>
                  <a:txBody>
                    <a:bodyPr/>
                    <a:lstStyle/>
                    <a:p>
                      <a:r>
                        <a:rPr lang="tr-TR" sz="1200" dirty="0" smtClean="0"/>
                        <a:t>2015</a:t>
                      </a:r>
                      <a:r>
                        <a:rPr lang="tr-TR" sz="1200" baseline="0" dirty="0" smtClean="0"/>
                        <a:t> </a:t>
                      </a:r>
                      <a:r>
                        <a:rPr lang="tr-TR" sz="1200" dirty="0" smtClean="0"/>
                        <a:t>YILINA</a:t>
                      </a:r>
                      <a:r>
                        <a:rPr lang="tr-TR" sz="1200" baseline="0" dirty="0" smtClean="0"/>
                        <a:t> KIYASLA</a:t>
                      </a:r>
                      <a:endParaRPr lang="tr-TR" sz="1200" dirty="0"/>
                    </a:p>
                  </a:txBody>
                  <a:tcPr marL="91444" marR="91444" marT="45730" marB="45730"/>
                </a:tc>
                <a:extLst>
                  <a:ext uri="{0D108BD9-81ED-4DB2-BD59-A6C34878D82A}">
                    <a16:rowId xmlns:a16="http://schemas.microsoft.com/office/drawing/2014/main" val="10000"/>
                  </a:ext>
                </a:extLst>
              </a:tr>
              <a:tr h="363062">
                <a:tc>
                  <a:txBody>
                    <a:bodyPr/>
                    <a:lstStyle/>
                    <a:p>
                      <a:r>
                        <a:rPr lang="tr-TR" sz="1200" dirty="0" smtClean="0">
                          <a:solidFill>
                            <a:srgbClr val="FF0000"/>
                          </a:solidFill>
                        </a:rPr>
                        <a:t>KAMBİYO GİDERLERİ FASLI</a:t>
                      </a:r>
                      <a:endParaRPr lang="tr-TR" sz="1200" dirty="0">
                        <a:solidFill>
                          <a:srgbClr val="FF0000"/>
                        </a:solidFill>
                      </a:endParaRPr>
                    </a:p>
                  </a:txBody>
                  <a:tcPr marL="91444" marR="91444" marT="45730" marB="45730"/>
                </a:tc>
                <a:tc>
                  <a:txBody>
                    <a:bodyPr/>
                    <a:lstStyle/>
                    <a:p>
                      <a:r>
                        <a:rPr lang="tr-TR" sz="1200" dirty="0" smtClean="0">
                          <a:solidFill>
                            <a:schemeClr val="tx1"/>
                          </a:solidFill>
                        </a:rPr>
                        <a:t>500,00</a:t>
                      </a:r>
                      <a:endParaRPr lang="tr-TR" sz="1200" dirty="0">
                        <a:solidFill>
                          <a:schemeClr val="tx1"/>
                        </a:solidFill>
                      </a:endParaRPr>
                    </a:p>
                  </a:txBody>
                  <a:tcPr marL="91444" marR="91444" marT="45730" marB="45730"/>
                </a:tc>
                <a:tc>
                  <a:txBody>
                    <a:bodyPr/>
                    <a:lstStyle/>
                    <a:p>
                      <a:r>
                        <a:rPr lang="tr-TR" sz="1200" dirty="0" smtClean="0">
                          <a:solidFill>
                            <a:schemeClr val="tx1"/>
                          </a:solidFill>
                        </a:rPr>
                        <a:t>0</a:t>
                      </a:r>
                      <a:endParaRPr lang="tr-TR" sz="1200" dirty="0">
                        <a:solidFill>
                          <a:schemeClr val="tx1"/>
                        </a:solidFill>
                      </a:endParaRPr>
                    </a:p>
                  </a:txBody>
                  <a:tcPr marL="91444" marR="91444" marT="45730" marB="45730"/>
                </a:tc>
                <a:tc>
                  <a:txBody>
                    <a:bodyPr/>
                    <a:lstStyle/>
                    <a:p>
                      <a:r>
                        <a:rPr lang="tr-TR" sz="1200" dirty="0" smtClean="0">
                          <a:solidFill>
                            <a:schemeClr val="tx1"/>
                          </a:solidFill>
                        </a:rPr>
                        <a:t>-</a:t>
                      </a:r>
                      <a:endParaRPr lang="tr-TR" sz="1200" dirty="0">
                        <a:solidFill>
                          <a:schemeClr val="tx1"/>
                        </a:solidFill>
                      </a:endParaRPr>
                    </a:p>
                  </a:txBody>
                  <a:tcPr marL="91444" marR="91444" marT="45730" marB="45730"/>
                </a:tc>
                <a:tc>
                  <a:txBody>
                    <a:bodyPr/>
                    <a:lstStyle/>
                    <a:p>
                      <a:endParaRPr lang="tr-TR" sz="1200" dirty="0">
                        <a:solidFill>
                          <a:srgbClr val="FF0000"/>
                        </a:solidFill>
                      </a:endParaRPr>
                    </a:p>
                  </a:txBody>
                  <a:tcPr marL="91444" marR="91444" marT="45730" marB="45730"/>
                </a:tc>
                <a:tc>
                  <a:txBody>
                    <a:bodyPr/>
                    <a:lstStyle/>
                    <a:p>
                      <a:endParaRPr lang="tr-TR" sz="1200" dirty="0">
                        <a:solidFill>
                          <a:srgbClr val="FF0000"/>
                        </a:solidFill>
                      </a:endParaRPr>
                    </a:p>
                  </a:txBody>
                  <a:tcPr marL="91444" marR="91444" marT="45730" marB="45730"/>
                </a:tc>
                <a:extLst>
                  <a:ext uri="{0D108BD9-81ED-4DB2-BD59-A6C34878D82A}">
                    <a16:rowId xmlns:a16="http://schemas.microsoft.com/office/drawing/2014/main" val="10001"/>
                  </a:ext>
                </a:extLst>
              </a:tr>
              <a:tr h="457299">
                <a:tc>
                  <a:txBody>
                    <a:bodyPr/>
                    <a:lstStyle/>
                    <a:p>
                      <a:r>
                        <a:rPr lang="tr-TR" sz="1200" dirty="0" smtClean="0">
                          <a:solidFill>
                            <a:srgbClr val="FF0000"/>
                          </a:solidFill>
                        </a:rPr>
                        <a:t>MENKUL KIYMET SATIŞ GİDERLERİ</a:t>
                      </a:r>
                      <a:endParaRPr lang="tr-TR" sz="1200" dirty="0">
                        <a:solidFill>
                          <a:srgbClr val="FF0000"/>
                        </a:solidFill>
                      </a:endParaRPr>
                    </a:p>
                  </a:txBody>
                  <a:tcPr marL="91444" marR="91444" marT="45730" marB="45730"/>
                </a:tc>
                <a:tc>
                  <a:txBody>
                    <a:bodyPr/>
                    <a:lstStyle/>
                    <a:p>
                      <a:r>
                        <a:rPr lang="tr-TR" sz="1200" dirty="0" smtClean="0">
                          <a:solidFill>
                            <a:schemeClr val="tx1"/>
                          </a:solidFill>
                        </a:rPr>
                        <a:t>500,00</a:t>
                      </a:r>
                      <a:endParaRPr lang="tr-TR" sz="1200" dirty="0">
                        <a:solidFill>
                          <a:schemeClr val="tx1"/>
                        </a:solidFill>
                      </a:endParaRPr>
                    </a:p>
                  </a:txBody>
                  <a:tcPr marL="91444" marR="91444" marT="45730" marB="45730"/>
                </a:tc>
                <a:tc>
                  <a:txBody>
                    <a:bodyPr/>
                    <a:lstStyle/>
                    <a:p>
                      <a:r>
                        <a:rPr lang="tr-TR" sz="1200" dirty="0" smtClean="0">
                          <a:solidFill>
                            <a:schemeClr val="tx1"/>
                          </a:solidFill>
                        </a:rPr>
                        <a:t>0</a:t>
                      </a:r>
                      <a:endParaRPr lang="tr-TR" sz="1200" dirty="0">
                        <a:solidFill>
                          <a:schemeClr val="tx1"/>
                        </a:solidFill>
                      </a:endParaRPr>
                    </a:p>
                  </a:txBody>
                  <a:tcPr marL="91444" marR="91444" marT="45730" marB="45730"/>
                </a:tc>
                <a:tc>
                  <a:txBody>
                    <a:bodyPr/>
                    <a:lstStyle/>
                    <a:p>
                      <a:r>
                        <a:rPr lang="tr-TR" sz="1200" dirty="0" smtClean="0">
                          <a:solidFill>
                            <a:schemeClr val="tx1"/>
                          </a:solidFill>
                        </a:rPr>
                        <a:t>-</a:t>
                      </a:r>
                      <a:endParaRPr lang="tr-TR" sz="1200" dirty="0">
                        <a:solidFill>
                          <a:schemeClr val="tx1"/>
                        </a:solidFill>
                      </a:endParaRPr>
                    </a:p>
                  </a:txBody>
                  <a:tcPr marL="91444" marR="91444" marT="45730" marB="45730"/>
                </a:tc>
                <a:tc>
                  <a:txBody>
                    <a:bodyPr/>
                    <a:lstStyle/>
                    <a:p>
                      <a:endParaRPr lang="tr-TR" sz="1200" dirty="0">
                        <a:solidFill>
                          <a:srgbClr val="FF0000"/>
                        </a:solidFill>
                      </a:endParaRPr>
                    </a:p>
                  </a:txBody>
                  <a:tcPr marL="91444" marR="91444" marT="45730" marB="45730"/>
                </a:tc>
                <a:tc>
                  <a:txBody>
                    <a:bodyPr/>
                    <a:lstStyle/>
                    <a:p>
                      <a:endParaRPr lang="tr-TR" sz="1200" dirty="0">
                        <a:solidFill>
                          <a:srgbClr val="FF0000"/>
                        </a:solidFill>
                      </a:endParaRPr>
                    </a:p>
                  </a:txBody>
                  <a:tcPr marL="91444" marR="91444" marT="45730" marB="45730"/>
                </a:tc>
                <a:extLst>
                  <a:ext uri="{0D108BD9-81ED-4DB2-BD59-A6C34878D82A}">
                    <a16:rowId xmlns:a16="http://schemas.microsoft.com/office/drawing/2014/main" val="10002"/>
                  </a:ext>
                </a:extLst>
              </a:tr>
              <a:tr h="457299">
                <a:tc>
                  <a:txBody>
                    <a:bodyPr/>
                    <a:lstStyle/>
                    <a:p>
                      <a:r>
                        <a:rPr lang="tr-TR" sz="1200" dirty="0" smtClean="0">
                          <a:solidFill>
                            <a:schemeClr val="tx1"/>
                          </a:solidFill>
                        </a:rPr>
                        <a:t>FİNANSMAN GİDERLERİ</a:t>
                      </a:r>
                      <a:r>
                        <a:rPr lang="tr-TR" sz="1200" baseline="0" dirty="0" smtClean="0">
                          <a:solidFill>
                            <a:schemeClr val="tx1"/>
                          </a:solidFill>
                        </a:rPr>
                        <a:t> FASLI</a:t>
                      </a:r>
                      <a:endParaRPr lang="tr-TR" sz="1200" dirty="0">
                        <a:solidFill>
                          <a:schemeClr val="tx1"/>
                        </a:solidFill>
                      </a:endParaRPr>
                    </a:p>
                  </a:txBody>
                  <a:tcPr marL="91444" marR="91444" marT="45730" marB="45730"/>
                </a:tc>
                <a:tc>
                  <a:txBody>
                    <a:bodyPr/>
                    <a:lstStyle/>
                    <a:p>
                      <a:r>
                        <a:rPr lang="tr-TR" sz="1200" dirty="0" smtClean="0">
                          <a:solidFill>
                            <a:schemeClr val="tx1"/>
                          </a:solidFill>
                        </a:rPr>
                        <a:t>1.000,00</a:t>
                      </a:r>
                      <a:endParaRPr lang="tr-TR" sz="1200" dirty="0">
                        <a:solidFill>
                          <a:schemeClr val="tx1"/>
                        </a:solidFill>
                      </a:endParaRPr>
                    </a:p>
                  </a:txBody>
                  <a:tcPr marL="91444" marR="91444" marT="45730" marB="45730"/>
                </a:tc>
                <a:tc>
                  <a:txBody>
                    <a:bodyPr/>
                    <a:lstStyle/>
                    <a:p>
                      <a:r>
                        <a:rPr lang="tr-TR" sz="1200" dirty="0" smtClean="0">
                          <a:solidFill>
                            <a:schemeClr val="tx1"/>
                          </a:solidFill>
                        </a:rPr>
                        <a:t>0 TL</a:t>
                      </a:r>
                      <a:endParaRPr lang="tr-TR" sz="1200" dirty="0">
                        <a:solidFill>
                          <a:schemeClr val="tx1"/>
                        </a:solidFill>
                      </a:endParaRPr>
                    </a:p>
                  </a:txBody>
                  <a:tcPr marL="91444" marR="91444" marT="45730" marB="45730"/>
                </a:tc>
                <a:tc>
                  <a:txBody>
                    <a:bodyPr/>
                    <a:lstStyle/>
                    <a:p>
                      <a:r>
                        <a:rPr lang="tr-TR" sz="1200" dirty="0" smtClean="0">
                          <a:solidFill>
                            <a:schemeClr val="tx1"/>
                          </a:solidFill>
                        </a:rPr>
                        <a:t>-</a:t>
                      </a:r>
                      <a:endParaRPr lang="tr-TR" sz="1200" dirty="0">
                        <a:solidFill>
                          <a:schemeClr val="tx1"/>
                        </a:solidFill>
                      </a:endParaRPr>
                    </a:p>
                  </a:txBody>
                  <a:tcPr marL="91444" marR="91444" marT="45730" marB="45730"/>
                </a:tc>
                <a:tc>
                  <a:txBody>
                    <a:bodyPr/>
                    <a:lstStyle/>
                    <a:p>
                      <a:endParaRPr lang="tr-TR" sz="1200" dirty="0">
                        <a:solidFill>
                          <a:schemeClr val="tx1"/>
                        </a:solidFill>
                      </a:endParaRPr>
                    </a:p>
                  </a:txBody>
                  <a:tcPr marL="91444" marR="91444" marT="45730" marB="45730"/>
                </a:tc>
                <a:tc>
                  <a:txBody>
                    <a:bodyPr/>
                    <a:lstStyle/>
                    <a:p>
                      <a:endParaRPr lang="tr-TR" sz="1200" dirty="0">
                        <a:solidFill>
                          <a:schemeClr val="tx1"/>
                        </a:solidFill>
                      </a:endParaRPr>
                    </a:p>
                  </a:txBody>
                  <a:tcPr marL="91444" marR="91444" marT="45730" marB="45730"/>
                </a:tc>
                <a:extLst>
                  <a:ext uri="{0D108BD9-81ED-4DB2-BD59-A6C34878D82A}">
                    <a16:rowId xmlns:a16="http://schemas.microsoft.com/office/drawing/2014/main" val="10003"/>
                  </a:ext>
                </a:extLst>
              </a:tr>
              <a:tr h="457299">
                <a:tc>
                  <a:txBody>
                    <a:bodyPr/>
                    <a:lstStyle/>
                    <a:p>
                      <a:r>
                        <a:rPr lang="tr-TR" sz="1200" dirty="0" smtClean="0">
                          <a:solidFill>
                            <a:schemeClr val="tx1"/>
                          </a:solidFill>
                        </a:rPr>
                        <a:t>SABİT KIYMET GİDERLERİ FASLI</a:t>
                      </a:r>
                      <a:endParaRPr lang="tr-TR" sz="1200" dirty="0">
                        <a:solidFill>
                          <a:schemeClr val="tx1"/>
                        </a:solidFill>
                      </a:endParaRPr>
                    </a:p>
                  </a:txBody>
                  <a:tcPr marL="91444" marR="91444" marT="45730" marB="45730"/>
                </a:tc>
                <a:tc>
                  <a:txBody>
                    <a:bodyPr/>
                    <a:lstStyle/>
                    <a:p>
                      <a:r>
                        <a:rPr lang="tr-TR" sz="1200" dirty="0" smtClean="0">
                          <a:solidFill>
                            <a:schemeClr val="tx1"/>
                          </a:solidFill>
                        </a:rPr>
                        <a:t>49.000,00 TL.</a:t>
                      </a:r>
                      <a:endParaRPr lang="tr-TR" sz="1200" dirty="0">
                        <a:solidFill>
                          <a:schemeClr val="tx1"/>
                        </a:solidFill>
                      </a:endParaRPr>
                    </a:p>
                  </a:txBody>
                  <a:tcPr marL="91444" marR="91444" marT="45730" marB="45730"/>
                </a:tc>
                <a:tc>
                  <a:txBody>
                    <a:bodyPr/>
                    <a:lstStyle/>
                    <a:p>
                      <a:r>
                        <a:rPr lang="tr-TR" sz="1200" dirty="0" smtClean="0">
                          <a:solidFill>
                            <a:schemeClr val="tx1"/>
                          </a:solidFill>
                        </a:rPr>
                        <a:t>13.543,39 TL.</a:t>
                      </a:r>
                      <a:endParaRPr lang="tr-TR" sz="1200" dirty="0">
                        <a:solidFill>
                          <a:schemeClr val="tx1"/>
                        </a:solidFill>
                      </a:endParaRPr>
                    </a:p>
                  </a:txBody>
                  <a:tcPr marL="91444" marR="91444" marT="45730" marB="45730"/>
                </a:tc>
                <a:tc>
                  <a:txBody>
                    <a:bodyPr/>
                    <a:lstStyle/>
                    <a:p>
                      <a:r>
                        <a:rPr lang="tr-TR" sz="1200" dirty="0" smtClean="0">
                          <a:solidFill>
                            <a:schemeClr val="tx1"/>
                          </a:solidFill>
                        </a:rPr>
                        <a:t>% 27,64</a:t>
                      </a:r>
                      <a:endParaRPr lang="tr-TR" sz="1200" dirty="0">
                        <a:solidFill>
                          <a:schemeClr val="tx1"/>
                        </a:solidFill>
                      </a:endParaRPr>
                    </a:p>
                  </a:txBody>
                  <a:tcPr marL="91444" marR="91444" marT="45730" marB="45730"/>
                </a:tc>
                <a:tc>
                  <a:txBody>
                    <a:bodyPr/>
                    <a:lstStyle/>
                    <a:p>
                      <a:r>
                        <a:rPr lang="tr-TR" sz="1200" dirty="0" smtClean="0">
                          <a:solidFill>
                            <a:schemeClr val="tx1"/>
                          </a:solidFill>
                        </a:rPr>
                        <a:t>% 0,85</a:t>
                      </a:r>
                      <a:endParaRPr lang="tr-TR" sz="1200" dirty="0">
                        <a:solidFill>
                          <a:schemeClr val="tx1"/>
                        </a:solidFill>
                      </a:endParaRPr>
                    </a:p>
                  </a:txBody>
                  <a:tcPr marL="91444" marR="91444" marT="45730" marB="45730"/>
                </a:tc>
                <a:tc>
                  <a:txBody>
                    <a:bodyPr/>
                    <a:lstStyle/>
                    <a:p>
                      <a:r>
                        <a:rPr lang="tr-TR" sz="1200" dirty="0" smtClean="0">
                          <a:solidFill>
                            <a:schemeClr val="tx1"/>
                          </a:solidFill>
                        </a:rPr>
                        <a:t>- %65,36</a:t>
                      </a:r>
                      <a:endParaRPr lang="tr-TR" sz="1200" dirty="0">
                        <a:solidFill>
                          <a:schemeClr val="tx1"/>
                        </a:solidFill>
                      </a:endParaRPr>
                    </a:p>
                  </a:txBody>
                  <a:tcPr marL="91444" marR="91444" marT="45730" marB="45730"/>
                </a:tc>
                <a:extLst>
                  <a:ext uri="{0D108BD9-81ED-4DB2-BD59-A6C34878D82A}">
                    <a16:rowId xmlns:a16="http://schemas.microsoft.com/office/drawing/2014/main" val="10004"/>
                  </a:ext>
                </a:extLst>
              </a:tr>
              <a:tr h="457299">
                <a:tc>
                  <a:txBody>
                    <a:bodyPr/>
                    <a:lstStyle/>
                    <a:p>
                      <a:r>
                        <a:rPr lang="tr-TR" sz="1200" dirty="0" smtClean="0">
                          <a:solidFill>
                            <a:srgbClr val="FF0000"/>
                          </a:solidFill>
                        </a:rPr>
                        <a:t>ŞUBE</a:t>
                      </a:r>
                      <a:r>
                        <a:rPr lang="tr-TR" sz="1200" baseline="0" dirty="0" smtClean="0">
                          <a:solidFill>
                            <a:srgbClr val="FF0000"/>
                          </a:solidFill>
                        </a:rPr>
                        <a:t> VE TEMSİLCİLİK GİDERLERİ</a:t>
                      </a:r>
                      <a:endParaRPr lang="tr-TR" sz="1200" dirty="0">
                        <a:solidFill>
                          <a:srgbClr val="FF0000"/>
                        </a:solidFill>
                      </a:endParaRPr>
                    </a:p>
                  </a:txBody>
                  <a:tcPr marL="91444" marR="91444" marT="45730" marB="45730"/>
                </a:tc>
                <a:tc>
                  <a:txBody>
                    <a:bodyPr/>
                    <a:lstStyle/>
                    <a:p>
                      <a:r>
                        <a:rPr lang="tr-TR" sz="1200" dirty="0" smtClean="0">
                          <a:solidFill>
                            <a:schemeClr val="tx1"/>
                          </a:solidFill>
                        </a:rPr>
                        <a:t>500,00 TL</a:t>
                      </a:r>
                      <a:endParaRPr lang="tr-TR" sz="1200" dirty="0">
                        <a:solidFill>
                          <a:schemeClr val="tx1"/>
                        </a:solidFill>
                      </a:endParaRPr>
                    </a:p>
                  </a:txBody>
                  <a:tcPr marL="91444" marR="91444" marT="45730" marB="45730"/>
                </a:tc>
                <a:tc>
                  <a:txBody>
                    <a:bodyPr/>
                    <a:lstStyle/>
                    <a:p>
                      <a:r>
                        <a:rPr lang="tr-TR" sz="1200" dirty="0" smtClean="0">
                          <a:solidFill>
                            <a:schemeClr val="tx1"/>
                          </a:solidFill>
                        </a:rPr>
                        <a:t>0</a:t>
                      </a:r>
                      <a:endParaRPr lang="tr-TR" sz="1200" dirty="0">
                        <a:solidFill>
                          <a:schemeClr val="tx1"/>
                        </a:solidFill>
                      </a:endParaRPr>
                    </a:p>
                  </a:txBody>
                  <a:tcPr marL="91444" marR="91444" marT="45730" marB="45730"/>
                </a:tc>
                <a:tc>
                  <a:txBody>
                    <a:bodyPr/>
                    <a:lstStyle/>
                    <a:p>
                      <a:r>
                        <a:rPr lang="tr-TR" sz="1200" dirty="0" smtClean="0">
                          <a:solidFill>
                            <a:srgbClr val="FF0000"/>
                          </a:solidFill>
                        </a:rPr>
                        <a:t>-</a:t>
                      </a:r>
                      <a:endParaRPr lang="tr-TR" sz="1200" dirty="0">
                        <a:solidFill>
                          <a:srgbClr val="FF0000"/>
                        </a:solidFill>
                      </a:endParaRPr>
                    </a:p>
                  </a:txBody>
                  <a:tcPr marL="91444" marR="91444" marT="45730" marB="45730"/>
                </a:tc>
                <a:tc>
                  <a:txBody>
                    <a:bodyPr/>
                    <a:lstStyle/>
                    <a:p>
                      <a:endParaRPr lang="tr-TR" sz="1200" dirty="0">
                        <a:solidFill>
                          <a:srgbClr val="FF0000"/>
                        </a:solidFill>
                      </a:endParaRPr>
                    </a:p>
                  </a:txBody>
                  <a:tcPr marL="91444" marR="91444" marT="45730" marB="45730"/>
                </a:tc>
                <a:tc>
                  <a:txBody>
                    <a:bodyPr/>
                    <a:lstStyle/>
                    <a:p>
                      <a:endParaRPr lang="tr-TR" sz="1200" dirty="0">
                        <a:solidFill>
                          <a:srgbClr val="FF0000"/>
                        </a:solidFill>
                      </a:endParaRPr>
                    </a:p>
                  </a:txBody>
                  <a:tcPr marL="91444" marR="91444" marT="45730" marB="45730"/>
                </a:tc>
                <a:extLst>
                  <a:ext uri="{0D108BD9-81ED-4DB2-BD59-A6C34878D82A}">
                    <a16:rowId xmlns:a16="http://schemas.microsoft.com/office/drawing/2014/main" val="10005"/>
                  </a:ext>
                </a:extLst>
              </a:tr>
              <a:tr h="363062">
                <a:tc>
                  <a:txBody>
                    <a:bodyPr/>
                    <a:lstStyle/>
                    <a:p>
                      <a:r>
                        <a:rPr lang="tr-TR" sz="1200" dirty="0" smtClean="0">
                          <a:solidFill>
                            <a:schemeClr val="tx1"/>
                          </a:solidFill>
                        </a:rPr>
                        <a:t>SAİR GİDERLER FASLI</a:t>
                      </a:r>
                      <a:endParaRPr lang="tr-TR" sz="1200" dirty="0">
                        <a:solidFill>
                          <a:schemeClr val="tx1"/>
                        </a:solidFill>
                      </a:endParaRPr>
                    </a:p>
                  </a:txBody>
                  <a:tcPr marL="91444" marR="91444" marT="45730" marB="45730"/>
                </a:tc>
                <a:tc>
                  <a:txBody>
                    <a:bodyPr/>
                    <a:lstStyle/>
                    <a:p>
                      <a:r>
                        <a:rPr lang="tr-TR" sz="1200" dirty="0" smtClean="0">
                          <a:solidFill>
                            <a:schemeClr val="tx1"/>
                          </a:solidFill>
                        </a:rPr>
                        <a:t>500,00 TL.</a:t>
                      </a:r>
                      <a:endParaRPr lang="tr-TR" sz="1200" dirty="0">
                        <a:solidFill>
                          <a:schemeClr val="tx1"/>
                        </a:solidFill>
                      </a:endParaRPr>
                    </a:p>
                  </a:txBody>
                  <a:tcPr marL="91444" marR="91444" marT="45730" marB="45730"/>
                </a:tc>
                <a:tc>
                  <a:txBody>
                    <a:bodyPr/>
                    <a:lstStyle/>
                    <a:p>
                      <a:r>
                        <a:rPr lang="tr-TR" sz="1200" dirty="0" smtClean="0">
                          <a:solidFill>
                            <a:schemeClr val="tx1"/>
                          </a:solidFill>
                        </a:rPr>
                        <a:t>0 TL</a:t>
                      </a:r>
                      <a:endParaRPr lang="tr-TR" sz="1200" dirty="0">
                        <a:solidFill>
                          <a:schemeClr val="tx1"/>
                        </a:solidFill>
                      </a:endParaRPr>
                    </a:p>
                  </a:txBody>
                  <a:tcPr marL="91444" marR="91444" marT="45730" marB="45730"/>
                </a:tc>
                <a:tc>
                  <a:txBody>
                    <a:bodyPr/>
                    <a:lstStyle/>
                    <a:p>
                      <a:r>
                        <a:rPr lang="tr-TR" sz="1200" dirty="0" smtClean="0">
                          <a:solidFill>
                            <a:schemeClr val="tx1"/>
                          </a:solidFill>
                        </a:rPr>
                        <a:t>-</a:t>
                      </a:r>
                      <a:endParaRPr lang="tr-TR" sz="1200" dirty="0">
                        <a:solidFill>
                          <a:schemeClr val="tx1"/>
                        </a:solidFill>
                      </a:endParaRPr>
                    </a:p>
                  </a:txBody>
                  <a:tcPr marL="91444" marR="91444" marT="45730" marB="45730"/>
                </a:tc>
                <a:tc>
                  <a:txBody>
                    <a:bodyPr/>
                    <a:lstStyle/>
                    <a:p>
                      <a:endParaRPr lang="tr-TR" sz="1200" dirty="0">
                        <a:solidFill>
                          <a:schemeClr val="tx1"/>
                        </a:solidFill>
                      </a:endParaRPr>
                    </a:p>
                  </a:txBody>
                  <a:tcPr marL="91444" marR="91444" marT="45730" marB="45730"/>
                </a:tc>
                <a:tc>
                  <a:txBody>
                    <a:bodyPr/>
                    <a:lstStyle/>
                    <a:p>
                      <a:endParaRPr lang="tr-TR" sz="1200" dirty="0">
                        <a:solidFill>
                          <a:schemeClr val="tx1"/>
                        </a:solidFill>
                      </a:endParaRPr>
                    </a:p>
                  </a:txBody>
                  <a:tcPr marL="91444" marR="91444" marT="45730" marB="45730"/>
                </a:tc>
                <a:extLst>
                  <a:ext uri="{0D108BD9-81ED-4DB2-BD59-A6C34878D82A}">
                    <a16:rowId xmlns:a16="http://schemas.microsoft.com/office/drawing/2014/main" val="10006"/>
                  </a:ext>
                </a:extLst>
              </a:tr>
              <a:tr h="457299">
                <a:tc>
                  <a:txBody>
                    <a:bodyPr/>
                    <a:lstStyle/>
                    <a:p>
                      <a:r>
                        <a:rPr lang="tr-TR" sz="1200" b="1" dirty="0" smtClean="0">
                          <a:solidFill>
                            <a:srgbClr val="FF0000"/>
                          </a:solidFill>
                        </a:rPr>
                        <a:t>TOPLAM</a:t>
                      </a:r>
                      <a:endParaRPr lang="tr-TR" sz="1200" b="1" dirty="0">
                        <a:solidFill>
                          <a:srgbClr val="FF0000"/>
                        </a:solidFill>
                      </a:endParaRPr>
                    </a:p>
                  </a:txBody>
                  <a:tcPr marL="91444" marR="91444" marT="45730" marB="45730"/>
                </a:tc>
                <a:tc>
                  <a:txBody>
                    <a:bodyPr/>
                    <a:lstStyle/>
                    <a:p>
                      <a:r>
                        <a:rPr lang="tr-TR" sz="1200" b="1" dirty="0" smtClean="0">
                          <a:solidFill>
                            <a:srgbClr val="FF0000"/>
                          </a:solidFill>
                        </a:rPr>
                        <a:t>1.600.000,00 TL.</a:t>
                      </a:r>
                      <a:endParaRPr lang="tr-TR" sz="1200" b="1" dirty="0">
                        <a:solidFill>
                          <a:srgbClr val="FF0000"/>
                        </a:solidFill>
                      </a:endParaRPr>
                    </a:p>
                  </a:txBody>
                  <a:tcPr marL="91444" marR="91444" marT="45730" marB="45730"/>
                </a:tc>
                <a:tc>
                  <a:txBody>
                    <a:bodyPr/>
                    <a:lstStyle/>
                    <a:p>
                      <a:r>
                        <a:rPr lang="tr-TR" sz="1200" b="1" dirty="0" smtClean="0">
                          <a:solidFill>
                            <a:srgbClr val="FF0000"/>
                          </a:solidFill>
                        </a:rPr>
                        <a:t>883.878,46.TL</a:t>
                      </a:r>
                      <a:endParaRPr lang="tr-TR" sz="1200" b="1" dirty="0">
                        <a:solidFill>
                          <a:srgbClr val="FF0000"/>
                        </a:solidFill>
                      </a:endParaRPr>
                    </a:p>
                  </a:txBody>
                  <a:tcPr marL="91444" marR="91444" marT="45730" marB="45730"/>
                </a:tc>
                <a:tc>
                  <a:txBody>
                    <a:bodyPr/>
                    <a:lstStyle/>
                    <a:p>
                      <a:r>
                        <a:rPr lang="tr-TR" sz="1200" b="1" dirty="0" smtClean="0">
                          <a:solidFill>
                            <a:srgbClr val="FF0000"/>
                          </a:solidFill>
                        </a:rPr>
                        <a:t>% 55,24</a:t>
                      </a:r>
                      <a:endParaRPr lang="tr-TR" sz="1200" b="1" dirty="0">
                        <a:solidFill>
                          <a:srgbClr val="FF0000"/>
                        </a:solidFill>
                      </a:endParaRPr>
                    </a:p>
                  </a:txBody>
                  <a:tcPr marL="91444" marR="91444" marT="45730" marB="45730"/>
                </a:tc>
                <a:tc>
                  <a:txBody>
                    <a:bodyPr/>
                    <a:lstStyle/>
                    <a:p>
                      <a:endParaRPr lang="tr-TR" sz="1200" b="1" dirty="0">
                        <a:solidFill>
                          <a:srgbClr val="FF0000"/>
                        </a:solidFill>
                      </a:endParaRPr>
                    </a:p>
                  </a:txBody>
                  <a:tcPr marL="91444" marR="91444" marT="45730" marB="45730"/>
                </a:tc>
                <a:tc>
                  <a:txBody>
                    <a:bodyPr/>
                    <a:lstStyle/>
                    <a:p>
                      <a:endParaRPr lang="tr-TR" sz="1200" b="1" dirty="0">
                        <a:solidFill>
                          <a:srgbClr val="FF0000"/>
                        </a:solidFill>
                      </a:endParaRPr>
                    </a:p>
                  </a:txBody>
                  <a:tcPr marL="91444" marR="91444" marT="45730" marB="45730"/>
                </a:tc>
                <a:extLst>
                  <a:ext uri="{0D108BD9-81ED-4DB2-BD59-A6C34878D82A}">
                    <a16:rowId xmlns:a16="http://schemas.microsoft.com/office/drawing/2014/main" val="10007"/>
                  </a:ext>
                </a:extLst>
              </a:tr>
            </a:tbl>
          </a:graphicData>
        </a:graphic>
      </p:graphicFrame>
      <p:pic>
        <p:nvPicPr>
          <p:cNvPr id="4" name="Picture 2" descr="C:\Users\Aliağa Ticaret Odası\Desktop\Untitl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39688"/>
            <a:ext cx="936961"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81"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tr-TR" altLang="tr-TR" sz="1000" b="1" dirty="0" smtClean="0">
              <a:solidFill>
                <a:srgbClr val="404040"/>
              </a:solidFill>
              <a:latin typeface="Ebrima" panose="02000000000000000000" pitchFamily="2" charset="0"/>
            </a:endParaRPr>
          </a:p>
        </p:txBody>
      </p:sp>
    </p:spTree>
    <p:extLst>
      <p:ext uri="{BB962C8B-B14F-4D97-AF65-F5344CB8AC3E}">
        <p14:creationId xmlns:p14="http://schemas.microsoft.com/office/powerpoint/2010/main" val="2592741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18698"/>
            <a:ext cx="8229600" cy="996720"/>
          </a:xfrm>
        </p:spPr>
        <p:txBody>
          <a:bodyPr>
            <a:normAutofit fontScale="90000"/>
          </a:bodyPr>
          <a:lstStyle/>
          <a:p>
            <a:pPr algn="ctr"/>
            <a:r>
              <a:rPr lang="tr-TR" sz="2400" b="1" dirty="0" smtClean="0"/>
              <a:t>DÖRDÜNCÜSÜNÜ DÜZENLEYECEĞİMİZ LİMAN </a:t>
            </a:r>
            <a:r>
              <a:rPr lang="tr-TR" sz="2400" b="1" dirty="0"/>
              <a:t>YÖNETİMİ VE LOJİSTİK ZİRVESİ’NİN DEĞERLENDİRME TOPLANTISINI </a:t>
            </a:r>
            <a:r>
              <a:rPr lang="tr-TR" sz="2400" b="1" dirty="0" smtClean="0"/>
              <a:t>YAPTIK</a:t>
            </a:r>
            <a:br>
              <a:rPr lang="tr-TR" sz="2400" b="1" dirty="0" smtClean="0"/>
            </a:br>
            <a:r>
              <a:rPr lang="tr-TR" sz="2200" b="1" dirty="0" smtClean="0"/>
              <a:t>19.04.2016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2149768"/>
            <a:ext cx="6584155" cy="4389437"/>
          </a:xfrm>
        </p:spPr>
      </p:pic>
    </p:spTree>
    <p:extLst>
      <p:ext uri="{BB962C8B-B14F-4D97-AF65-F5344CB8AC3E}">
        <p14:creationId xmlns:p14="http://schemas.microsoft.com/office/powerpoint/2010/main" val="7188161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r>
              <a:rPr lang="tr-TR" sz="2800" b="1" dirty="0"/>
              <a:t>EBSO YÖNETİM KURULU BAŞKANI ENDER </a:t>
            </a:r>
            <a:r>
              <a:rPr lang="tr-TR" sz="2800" b="1" dirty="0" smtClean="0"/>
              <a:t>YORGANCILAR ODAMIZI ZİYARET ETTİ</a:t>
            </a:r>
            <a:r>
              <a:rPr lang="tr-TR" sz="3200" b="1" dirty="0" smtClean="0"/>
              <a:t/>
            </a:r>
            <a:br>
              <a:rPr lang="tr-TR" sz="3200" b="1" dirty="0" smtClean="0"/>
            </a:br>
            <a:r>
              <a:rPr lang="tr-TR" sz="2200" b="1" dirty="0" smtClean="0"/>
              <a:t>18.07.2016</a:t>
            </a:r>
            <a:endParaRPr lang="tr-TR" sz="22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0" y="0"/>
            <a:ext cx="718132" cy="720748"/>
          </a:xfrm>
          <a:prstGeom prst="rect">
            <a:avLst/>
          </a:prstGeom>
          <a:noFill/>
          <a:ln w="9525">
            <a:noFill/>
            <a:miter lim="800000"/>
            <a:headEnd/>
            <a:tailEnd/>
          </a:ln>
        </p:spPr>
      </p:pic>
      <p:pic>
        <p:nvPicPr>
          <p:cNvPr id="1026" name="Picture 2" descr="http://www.alto.org.tr/media/k2/items/cache/be2c0e4bc68e97336862a76636fd8047_X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79922" y="2063899"/>
            <a:ext cx="6584155"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079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sp>
        <p:nvSpPr>
          <p:cNvPr id="6" name="1 Başlık"/>
          <p:cNvSpPr>
            <a:spLocks noGrp="1"/>
          </p:cNvSpPr>
          <p:nvPr>
            <p:ph type="title"/>
          </p:nvPr>
        </p:nvSpPr>
        <p:spPr>
          <a:xfrm>
            <a:off x="518864" y="923331"/>
            <a:ext cx="8229600" cy="1143000"/>
          </a:xfrm>
        </p:spPr>
        <p:txBody>
          <a:bodyPr>
            <a:noAutofit/>
          </a:bodyPr>
          <a:lstStyle/>
          <a:p>
            <a:pPr algn="ctr"/>
            <a:r>
              <a:rPr lang="tr-TR" sz="2300" b="1" dirty="0" smtClean="0"/>
              <a:t>KARDEŞ ŞEHRİMİZ BOSNA HERSEK’İN KAKANJ KENTİ’NİN YETKİLİLERİNİN İLÇEMİZİ ZİYARETİ ANISINA KENDİLERİYLE YEMEK ORGANİZASYONU GERÇEKLEŞTİRDİK</a:t>
            </a:r>
            <a:br>
              <a:rPr lang="tr-TR" sz="2300" b="1" dirty="0" smtClean="0"/>
            </a:br>
            <a:r>
              <a:rPr lang="tr-TR" sz="2000" b="1" dirty="0" smtClean="0"/>
              <a:t>11.07.2016</a:t>
            </a:r>
            <a:endParaRPr lang="tr-TR" sz="2000" b="1" dirty="0"/>
          </a:p>
        </p:txBody>
      </p:sp>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9939" y="2285203"/>
            <a:ext cx="7484121" cy="4389437"/>
          </a:xfrm>
        </p:spPr>
      </p:pic>
    </p:spTree>
    <p:extLst>
      <p:ext uri="{BB962C8B-B14F-4D97-AF65-F5344CB8AC3E}">
        <p14:creationId xmlns:p14="http://schemas.microsoft.com/office/powerpoint/2010/main" val="418754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3278" y="1109938"/>
            <a:ext cx="8229600" cy="864096"/>
          </a:xfrm>
        </p:spPr>
        <p:txBody>
          <a:bodyPr>
            <a:noAutofit/>
          </a:bodyPr>
          <a:lstStyle/>
          <a:p>
            <a:pPr algn="ctr"/>
            <a:r>
              <a:rPr lang="tr-TR" sz="2400" b="1" dirty="0" smtClean="0"/>
              <a:t> İZMİR ÇOCUK VE GENÇLİK KAPALI CEZA İNFAZ KURUMUNU ZİYARET EDEREK SUÇA SÜRÜKLENEN ÇOCUKLARLA SEMİNER YAPTIK</a:t>
            </a:r>
            <a:br>
              <a:rPr lang="tr-TR" sz="2400" b="1" dirty="0" smtClean="0"/>
            </a:br>
            <a:r>
              <a:rPr lang="tr-TR" sz="2000" b="1" dirty="0" smtClean="0"/>
              <a:t>10.08.2016</a:t>
            </a:r>
            <a:endParaRPr lang="tr-TR" sz="20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8447" y="2178503"/>
            <a:ext cx="6727106" cy="4389437"/>
          </a:xfrm>
        </p:spPr>
      </p:pic>
    </p:spTree>
    <p:extLst>
      <p:ext uri="{BB962C8B-B14F-4D97-AF65-F5344CB8AC3E}">
        <p14:creationId xmlns:p14="http://schemas.microsoft.com/office/powerpoint/2010/main" val="3316952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611560" y="836712"/>
            <a:ext cx="8229600" cy="864096"/>
          </a:xfrm>
        </p:spPr>
        <p:txBody>
          <a:bodyPr>
            <a:noAutofit/>
          </a:bodyPr>
          <a:lstStyle/>
          <a:p>
            <a:pPr algn="ctr"/>
            <a:r>
              <a:rPr lang="tr-TR" sz="2300" b="1" dirty="0" smtClean="0"/>
              <a:t>İZMİR ÇOCUK VE GENÇLİK KAPALI CEZA İNFAZ KURUMU YETKİLİLERİ </a:t>
            </a:r>
            <a:br>
              <a:rPr lang="tr-TR" sz="2300" b="1" dirty="0" smtClean="0"/>
            </a:br>
            <a:r>
              <a:rPr lang="tr-TR" sz="2300" b="1" dirty="0" smtClean="0"/>
              <a:t>ODAMIZI ZİYARET ETTİ</a:t>
            </a:r>
            <a:br>
              <a:rPr lang="tr-TR" sz="2300" b="1" dirty="0" smtClean="0"/>
            </a:br>
            <a:r>
              <a:rPr lang="tr-TR" sz="2000" b="1" dirty="0" smtClean="0"/>
              <a:t>10.11.2016</a:t>
            </a:r>
            <a:endParaRPr lang="tr-TR" sz="2000" b="1" dirty="0"/>
          </a:p>
        </p:txBody>
      </p:sp>
      <p:pic>
        <p:nvPicPr>
          <p:cNvPr id="6"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3" name="Picture 2" descr="http://www.izmircocukvegenclik.adalet.gov.tr/etkinlik59/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60003" y="1916832"/>
            <a:ext cx="7423994"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89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769405"/>
            <a:ext cx="8229600" cy="1143000"/>
          </a:xfrm>
        </p:spPr>
        <p:txBody>
          <a:bodyPr>
            <a:noAutofit/>
          </a:bodyPr>
          <a:lstStyle/>
          <a:p>
            <a:pPr algn="ctr"/>
            <a:r>
              <a:rPr lang="tr-TR" sz="2600" b="1" dirty="0" smtClean="0"/>
              <a:t>YÖNETİM KURULU OLARAK </a:t>
            </a:r>
            <a:r>
              <a:rPr lang="tr-TR" sz="2600" b="1" dirty="0"/>
              <a:t>İLÇE EMNİYET MÜDÜRLÜĞÜNE TAZİYE </a:t>
            </a:r>
            <a:r>
              <a:rPr lang="tr-TR" sz="2600" b="1" dirty="0" smtClean="0"/>
              <a:t>ZİYARETİNDE BULUNDUK</a:t>
            </a:r>
            <a:r>
              <a:rPr lang="tr-TR" sz="3000" b="1" dirty="0" smtClean="0"/>
              <a:t/>
            </a:r>
            <a:br>
              <a:rPr lang="tr-TR" sz="3000" b="1" dirty="0" smtClean="0"/>
            </a:br>
            <a:r>
              <a:rPr lang="tr-TR" sz="2200" b="1" dirty="0" smtClean="0"/>
              <a:t>23.12.2016</a:t>
            </a:r>
            <a:endParaRPr lang="tr-TR" sz="2200" b="1"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682" y="2060848"/>
            <a:ext cx="6384635" cy="4389437"/>
          </a:xfrm>
        </p:spPr>
      </p:pic>
      <p:pic>
        <p:nvPicPr>
          <p:cNvPr id="4" name="Picture 3" descr="C:\Users\Aliağa Ticaret Odası\Desktop\Untitled-1.png"/>
          <p:cNvPicPr>
            <a:picLocks noChangeAspect="1" noChangeArrowheads="1"/>
          </p:cNvPicPr>
          <p:nvPr/>
        </p:nvPicPr>
        <p:blipFill>
          <a:blip r:embed="rId3" cstate="print"/>
          <a:srcRect/>
          <a:stretch>
            <a:fillRect/>
          </a:stretch>
        </p:blipFill>
        <p:spPr bwMode="auto">
          <a:xfrm>
            <a:off x="37444" y="43956"/>
            <a:ext cx="718132" cy="720748"/>
          </a:xfrm>
          <a:prstGeom prst="rect">
            <a:avLst/>
          </a:prstGeom>
          <a:noFill/>
          <a:ln w="9525">
            <a:noFill/>
            <a:miter lim="800000"/>
            <a:headEnd/>
            <a:tailEnd/>
          </a:ln>
        </p:spPr>
      </p:pic>
    </p:spTree>
    <p:extLst>
      <p:ext uri="{BB962C8B-B14F-4D97-AF65-F5344CB8AC3E}">
        <p14:creationId xmlns:p14="http://schemas.microsoft.com/office/powerpoint/2010/main" val="2719107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r>
              <a:rPr lang="tr-TR" sz="2800" b="1" dirty="0" smtClean="0"/>
              <a:t>ALİAĞA İLÇE MİLLİ EĞİTİM MÜDÜRLÜĞÜ ODAMIZI ZİYARET ETTİ</a:t>
            </a:r>
            <a:r>
              <a:rPr lang="tr-TR" sz="3000" b="1" dirty="0" smtClean="0"/>
              <a:t/>
            </a:r>
            <a:br>
              <a:rPr lang="tr-TR" sz="3000" b="1" dirty="0" smtClean="0"/>
            </a:br>
            <a:r>
              <a:rPr lang="tr-TR" sz="2200" b="1" dirty="0" smtClean="0"/>
              <a:t>27.12.2016</a:t>
            </a:r>
            <a:endParaRPr lang="tr-TR" sz="2200" b="1"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8983" y="1935163"/>
            <a:ext cx="7446033" cy="4389437"/>
          </a:xfrm>
        </p:spPr>
      </p:pic>
      <p:pic>
        <p:nvPicPr>
          <p:cNvPr id="4" name="Picture 3" descr="C:\Users\Aliağa Ticaret Odası\Desktop\Untitled-1.png"/>
          <p:cNvPicPr>
            <a:picLocks noChangeAspect="1" noChangeArrowheads="1"/>
          </p:cNvPicPr>
          <p:nvPr/>
        </p:nvPicPr>
        <p:blipFill>
          <a:blip r:embed="rId3" cstate="print"/>
          <a:srcRect/>
          <a:stretch>
            <a:fillRect/>
          </a:stretch>
        </p:blipFill>
        <p:spPr bwMode="auto">
          <a:xfrm>
            <a:off x="0" y="0"/>
            <a:ext cx="718132" cy="720748"/>
          </a:xfrm>
          <a:prstGeom prst="rect">
            <a:avLst/>
          </a:prstGeom>
          <a:noFill/>
          <a:ln w="9525">
            <a:noFill/>
            <a:miter lim="800000"/>
            <a:headEnd/>
            <a:tailEnd/>
          </a:ln>
        </p:spPr>
      </p:pic>
    </p:spTree>
    <p:extLst>
      <p:ext uri="{BB962C8B-B14F-4D97-AF65-F5344CB8AC3E}">
        <p14:creationId xmlns:p14="http://schemas.microsoft.com/office/powerpoint/2010/main" val="3685013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r>
              <a:rPr lang="tr-TR" sz="2600" b="1" dirty="0" smtClean="0"/>
              <a:t>PERTOL İŞ SENDİKASI VE ATATÜRKÇÜ DÜŞÜNCE DERNEĞİ ODAMIZI ZİYARET ETTİ</a:t>
            </a:r>
            <a:br>
              <a:rPr lang="tr-TR" sz="2600" b="1" dirty="0" smtClean="0"/>
            </a:br>
            <a:r>
              <a:rPr lang="tr-TR" sz="2200" b="1" dirty="0" smtClean="0"/>
              <a:t>27.12.2016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0" y="0"/>
            <a:ext cx="718132" cy="720748"/>
          </a:xfrm>
          <a:prstGeom prst="rect">
            <a:avLst/>
          </a:prstGeom>
          <a:noFill/>
          <a:ln w="9525">
            <a:noFill/>
            <a:miter lim="800000"/>
            <a:headEnd/>
            <a:tailEnd/>
          </a:ln>
        </p:spPr>
      </p:pic>
      <p:pic>
        <p:nvPicPr>
          <p:cNvPr id="7" name="İçerik Yer Tutucusu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0436" y="2135907"/>
            <a:ext cx="8054012" cy="4389437"/>
          </a:xfrm>
        </p:spPr>
      </p:pic>
    </p:spTree>
    <p:extLst>
      <p:ext uri="{BB962C8B-B14F-4D97-AF65-F5344CB8AC3E}">
        <p14:creationId xmlns:p14="http://schemas.microsoft.com/office/powerpoint/2010/main" val="925187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sp>
        <p:nvSpPr>
          <p:cNvPr id="2" name="1 Başlık"/>
          <p:cNvSpPr txBox="1">
            <a:spLocks noGrp="1"/>
          </p:cNvSpPr>
          <p:nvPr>
            <p:ph type="ctrTitle"/>
          </p:nvPr>
        </p:nvSpPr>
        <p:spPr/>
        <p:txBody>
          <a:bodyPr anchorCtr="1"/>
          <a:lstStyle/>
          <a:p>
            <a:pPr lvl="0" algn="ctr"/>
            <a:r>
              <a:rPr lang="tr-TR"/>
              <a:t>POLİTİKA VE TEMSİL</a:t>
            </a:r>
          </a:p>
        </p:txBody>
      </p:sp>
      <p:sp>
        <p:nvSpPr>
          <p:cNvPr id="3" name="2 Alt Başlık"/>
          <p:cNvSpPr txBox="1">
            <a:spLocks noGrp="1"/>
          </p:cNvSpPr>
          <p:nvPr>
            <p:ph type="subTitle" idx="1"/>
          </p:nvPr>
        </p:nvSpPr>
        <p:spPr>
          <a:xfrm>
            <a:off x="533396" y="4005062"/>
            <a:ext cx="7854696" cy="976076"/>
          </a:xfrm>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853384"/>
            <a:ext cx="8229600" cy="996720"/>
          </a:xfrm>
        </p:spPr>
        <p:txBody>
          <a:bodyPr>
            <a:normAutofit fontScale="90000"/>
          </a:bodyPr>
          <a:lstStyle/>
          <a:p>
            <a:pPr algn="ctr"/>
            <a:r>
              <a:rPr lang="tr-TR" sz="2200" b="1" dirty="0" smtClean="0"/>
              <a:t>ÜÇÜNCÜSÜNÜ DÜZENLEDİĞİMİZ LİMAN YÖNETİMİ VE LOJİSTİK ZİRVESİ’NİN DEĞERLENDİRME TOPLANTISINI YAPTIK</a:t>
            </a:r>
            <a:br>
              <a:rPr lang="tr-TR" sz="2200" b="1" dirty="0" smtClean="0"/>
            </a:br>
            <a:r>
              <a:rPr lang="tr-TR" sz="2200" b="1" dirty="0" smtClean="0"/>
              <a:t>11.01.2016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62677"/>
            <a:ext cx="905421" cy="908720"/>
          </a:xfrm>
          <a:prstGeom prst="rect">
            <a:avLst/>
          </a:prstGeom>
          <a:noFill/>
          <a:ln w="9525">
            <a:noFill/>
            <a:miter lim="800000"/>
            <a:headEnd/>
            <a:tailEnd/>
          </a:ln>
        </p:spPr>
      </p:pic>
      <p:pic>
        <p:nvPicPr>
          <p:cNvPr id="4098" name="Picture 2" descr="C:\Users\arge\Downloads\zirve değerlendirme toplantısı yapıldı.JPG"/>
          <p:cNvPicPr>
            <a:picLocks noGrp="1" noChangeAspect="1" noChangeArrowheads="1"/>
          </p:cNvPicPr>
          <p:nvPr>
            <p:ph idx="1"/>
          </p:nvPr>
        </p:nvPicPr>
        <p:blipFill>
          <a:blip r:embed="rId3" cstate="print"/>
          <a:srcRect/>
          <a:stretch>
            <a:fillRect/>
          </a:stretch>
        </p:blipFill>
        <p:spPr bwMode="auto">
          <a:xfrm>
            <a:off x="1279099" y="1935163"/>
            <a:ext cx="6585802" cy="4389437"/>
          </a:xfrm>
          <a:prstGeom prst="rect">
            <a:avLst/>
          </a:prstGeom>
          <a:noFill/>
        </p:spPr>
      </p:pic>
    </p:spTree>
    <p:extLst>
      <p:ext uri="{BB962C8B-B14F-4D97-AF65-F5344CB8AC3E}">
        <p14:creationId xmlns:p14="http://schemas.microsoft.com/office/powerpoint/2010/main" val="1436825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5038" y="549275"/>
            <a:ext cx="7273925" cy="719138"/>
          </a:xfrm>
        </p:spPr>
        <p:txBody>
          <a:bodyPr>
            <a:normAutofit fontScale="90000"/>
          </a:bodyPr>
          <a:lstStyle/>
          <a:p>
            <a:pPr algn="ctr" eaLnBrk="1" fontAlgn="auto" hangingPunct="1">
              <a:spcAft>
                <a:spcPts val="0"/>
              </a:spcAft>
              <a:defRPr/>
            </a:pPr>
            <a:r>
              <a:rPr lang="tr-TR" sz="3600" b="1" dirty="0" smtClean="0">
                <a:solidFill>
                  <a:schemeClr val="tx1">
                    <a:lumMod val="75000"/>
                    <a:lumOff val="25000"/>
                  </a:schemeClr>
                </a:solidFill>
                <a:latin typeface="Ebrima" pitchFamily="2" charset="0"/>
                <a:ea typeface="Ebrima" pitchFamily="2" charset="0"/>
                <a:cs typeface="Ebrima" pitchFamily="2" charset="0"/>
              </a:rPr>
              <a:t/>
            </a:r>
            <a:br>
              <a:rPr lang="tr-TR" sz="3600" b="1" dirty="0" smtClean="0">
                <a:solidFill>
                  <a:schemeClr val="tx1">
                    <a:lumMod val="75000"/>
                    <a:lumOff val="25000"/>
                  </a:schemeClr>
                </a:solidFill>
                <a:latin typeface="Ebrima" pitchFamily="2" charset="0"/>
                <a:ea typeface="Ebrima" pitchFamily="2" charset="0"/>
                <a:cs typeface="Ebrima" pitchFamily="2" charset="0"/>
              </a:rPr>
            </a:br>
            <a:endParaRPr lang="tr-TR" sz="3600" b="1" dirty="0">
              <a:solidFill>
                <a:schemeClr val="tx1">
                  <a:lumMod val="75000"/>
                  <a:lumOff val="25000"/>
                </a:schemeClr>
              </a:solidFill>
              <a:latin typeface="Ebrima" pitchFamily="2" charset="0"/>
              <a:ea typeface="Ebrima" pitchFamily="2" charset="0"/>
              <a:cs typeface="Ebrima" pitchFamily="2" charset="0"/>
            </a:endParaRPr>
          </a:p>
        </p:txBody>
      </p:sp>
      <p:graphicFrame>
        <p:nvGraphicFramePr>
          <p:cNvPr id="6" name="5 İçerik Yer Tutucusu"/>
          <p:cNvGraphicFramePr>
            <a:graphicFrameLocks noGrp="1"/>
          </p:cNvGraphicFramePr>
          <p:nvPr>
            <p:ph idx="1"/>
          </p:nvPr>
        </p:nvGraphicFramePr>
        <p:xfrm>
          <a:off x="395288" y="765175"/>
          <a:ext cx="8280400" cy="5829302"/>
        </p:xfrm>
        <a:graphic>
          <a:graphicData uri="http://schemas.openxmlformats.org/drawingml/2006/table">
            <a:tbl>
              <a:tblPr firstRow="1" bandRow="1">
                <a:tableStyleId>{5C22544A-7EE6-4342-B048-85BDC9FD1C3A}</a:tableStyleId>
              </a:tblPr>
              <a:tblGrid>
                <a:gridCol w="2022693">
                  <a:extLst>
                    <a:ext uri="{9D8B030D-6E8A-4147-A177-3AD203B41FA5}">
                      <a16:colId xmlns:a16="http://schemas.microsoft.com/office/drawing/2014/main" val="20000"/>
                    </a:ext>
                  </a:extLst>
                </a:gridCol>
                <a:gridCol w="1327393">
                  <a:extLst>
                    <a:ext uri="{9D8B030D-6E8A-4147-A177-3AD203B41FA5}">
                      <a16:colId xmlns:a16="http://schemas.microsoft.com/office/drawing/2014/main" val="20001"/>
                    </a:ext>
                  </a:extLst>
                </a:gridCol>
                <a:gridCol w="1706648">
                  <a:extLst>
                    <a:ext uri="{9D8B030D-6E8A-4147-A177-3AD203B41FA5}">
                      <a16:colId xmlns:a16="http://schemas.microsoft.com/office/drawing/2014/main" val="20002"/>
                    </a:ext>
                  </a:extLst>
                </a:gridCol>
                <a:gridCol w="1200974">
                  <a:extLst>
                    <a:ext uri="{9D8B030D-6E8A-4147-A177-3AD203B41FA5}">
                      <a16:colId xmlns:a16="http://schemas.microsoft.com/office/drawing/2014/main" val="20003"/>
                    </a:ext>
                  </a:extLst>
                </a:gridCol>
                <a:gridCol w="1011346">
                  <a:extLst>
                    <a:ext uri="{9D8B030D-6E8A-4147-A177-3AD203B41FA5}">
                      <a16:colId xmlns:a16="http://schemas.microsoft.com/office/drawing/2014/main" val="20004"/>
                    </a:ext>
                  </a:extLst>
                </a:gridCol>
                <a:gridCol w="1011346">
                  <a:extLst>
                    <a:ext uri="{9D8B030D-6E8A-4147-A177-3AD203B41FA5}">
                      <a16:colId xmlns:a16="http://schemas.microsoft.com/office/drawing/2014/main" val="20005"/>
                    </a:ext>
                  </a:extLst>
                </a:gridCol>
              </a:tblGrid>
              <a:tr h="646623">
                <a:tc>
                  <a:txBody>
                    <a:bodyPr/>
                    <a:lstStyle/>
                    <a:p>
                      <a:r>
                        <a:rPr lang="tr-TR" sz="1200" dirty="0" smtClean="0"/>
                        <a:t>GELİR</a:t>
                      </a:r>
                    </a:p>
                    <a:p>
                      <a:r>
                        <a:rPr lang="tr-TR" sz="1200" dirty="0" smtClean="0"/>
                        <a:t>HESAP</a:t>
                      </a:r>
                      <a:r>
                        <a:rPr lang="tr-TR" sz="1200" baseline="0" dirty="0" smtClean="0"/>
                        <a:t> ADI</a:t>
                      </a:r>
                      <a:endParaRPr lang="tr-TR" sz="1200" dirty="0"/>
                    </a:p>
                  </a:txBody>
                  <a:tcPr marL="91434" marR="91434" marT="45722" marB="45722"/>
                </a:tc>
                <a:tc>
                  <a:txBody>
                    <a:bodyPr/>
                    <a:lstStyle/>
                    <a:p>
                      <a:r>
                        <a:rPr lang="tr-TR" sz="1200" dirty="0" smtClean="0"/>
                        <a:t>2016 YILI AYRILAN BÜTÇE</a:t>
                      </a:r>
                      <a:endParaRPr lang="tr-TR" sz="1200" dirty="0"/>
                    </a:p>
                  </a:txBody>
                  <a:tcPr marL="91434" marR="91434" marT="45722" marB="45722"/>
                </a:tc>
                <a:tc>
                  <a:txBody>
                    <a:bodyPr/>
                    <a:lstStyle/>
                    <a:p>
                      <a:r>
                        <a:rPr lang="tr-TR" sz="1200" baseline="0" dirty="0" smtClean="0"/>
                        <a:t>04 ARALIK TARİHİNE KADAR GERÇEKLEŞEN</a:t>
                      </a:r>
                      <a:endParaRPr lang="tr-TR" sz="1200" dirty="0"/>
                    </a:p>
                  </a:txBody>
                  <a:tcPr marL="91434" marR="91434" marT="45722" marB="45722"/>
                </a:tc>
                <a:tc>
                  <a:txBody>
                    <a:bodyPr/>
                    <a:lstStyle/>
                    <a:p>
                      <a:r>
                        <a:rPr lang="tr-TR" sz="1200" dirty="0" smtClean="0"/>
                        <a:t>GERÇEKLEŞME YÜZDESİ</a:t>
                      </a:r>
                      <a:endParaRPr lang="tr-TR" sz="1200" dirty="0"/>
                    </a:p>
                  </a:txBody>
                  <a:tcPr marL="91434" marR="91434" marT="45722" marB="45722"/>
                </a:tc>
                <a:tc>
                  <a:txBody>
                    <a:bodyPr/>
                    <a:lstStyle/>
                    <a:p>
                      <a:r>
                        <a:rPr lang="tr-TR" sz="1200" dirty="0" smtClean="0"/>
                        <a:t>TOPLAM</a:t>
                      </a:r>
                      <a:r>
                        <a:rPr lang="tr-TR" sz="1200" baseline="0" dirty="0" smtClean="0"/>
                        <a:t> GELİRDE YÜZDESİ</a:t>
                      </a:r>
                      <a:endParaRPr lang="tr-TR" sz="1200" dirty="0"/>
                    </a:p>
                  </a:txBody>
                  <a:tcPr marL="91434" marR="91434" marT="45722" marB="45722"/>
                </a:tc>
                <a:tc>
                  <a:txBody>
                    <a:bodyPr/>
                    <a:lstStyle/>
                    <a:p>
                      <a:r>
                        <a:rPr lang="tr-TR" sz="1200" dirty="0" smtClean="0"/>
                        <a:t>2015</a:t>
                      </a:r>
                      <a:endParaRPr lang="tr-TR" sz="1200" baseline="0" dirty="0" smtClean="0"/>
                    </a:p>
                    <a:p>
                      <a:r>
                        <a:rPr lang="tr-TR" sz="1200" dirty="0" smtClean="0"/>
                        <a:t>YILINA KIYASLA</a:t>
                      </a:r>
                      <a:endParaRPr lang="tr-TR" sz="1200" dirty="0"/>
                    </a:p>
                  </a:txBody>
                  <a:tcPr marL="91434" marR="91434" marT="45722" marB="45722"/>
                </a:tc>
                <a:extLst>
                  <a:ext uri="{0D108BD9-81ED-4DB2-BD59-A6C34878D82A}">
                    <a16:rowId xmlns:a16="http://schemas.microsoft.com/office/drawing/2014/main" val="10000"/>
                  </a:ext>
                </a:extLst>
              </a:tr>
              <a:tr h="340301">
                <a:tc>
                  <a:txBody>
                    <a:bodyPr/>
                    <a:lstStyle/>
                    <a:p>
                      <a:r>
                        <a:rPr lang="tr-TR" sz="1200" dirty="0" smtClean="0">
                          <a:solidFill>
                            <a:schemeClr val="tx1"/>
                          </a:solidFill>
                        </a:rPr>
                        <a:t>KAYIT</a:t>
                      </a:r>
                      <a:r>
                        <a:rPr lang="tr-TR" sz="1200" baseline="0" dirty="0" smtClean="0">
                          <a:solidFill>
                            <a:schemeClr val="tx1"/>
                          </a:solidFill>
                        </a:rPr>
                        <a:t> ÜCRETLERİ FASLI</a:t>
                      </a:r>
                      <a:endParaRPr lang="tr-TR" sz="1200" dirty="0">
                        <a:solidFill>
                          <a:schemeClr val="tx1"/>
                        </a:solidFill>
                      </a:endParaRPr>
                    </a:p>
                  </a:txBody>
                  <a:tcPr marL="91434" marR="91434" marT="45722" marB="45722"/>
                </a:tc>
                <a:tc>
                  <a:txBody>
                    <a:bodyPr/>
                    <a:lstStyle/>
                    <a:p>
                      <a:r>
                        <a:rPr lang="tr-TR" sz="1200" dirty="0" smtClean="0">
                          <a:solidFill>
                            <a:schemeClr val="tx1"/>
                          </a:solidFill>
                        </a:rPr>
                        <a:t>94.000,00.TL</a:t>
                      </a:r>
                      <a:endParaRPr lang="tr-TR" sz="1200" dirty="0">
                        <a:solidFill>
                          <a:schemeClr val="tx1"/>
                        </a:solidFill>
                      </a:endParaRPr>
                    </a:p>
                  </a:txBody>
                  <a:tcPr marL="91434" marR="91434" marT="45722" marB="45722"/>
                </a:tc>
                <a:tc>
                  <a:txBody>
                    <a:bodyPr/>
                    <a:lstStyle/>
                    <a:p>
                      <a:r>
                        <a:rPr lang="tr-TR" sz="1200" dirty="0" smtClean="0">
                          <a:solidFill>
                            <a:schemeClr val="tx1"/>
                          </a:solidFill>
                        </a:rPr>
                        <a:t>81.020,00.TL</a:t>
                      </a:r>
                      <a:endParaRPr lang="tr-TR" sz="1200" dirty="0">
                        <a:solidFill>
                          <a:schemeClr val="tx1"/>
                        </a:solidFill>
                      </a:endParaRPr>
                    </a:p>
                  </a:txBody>
                  <a:tcPr marL="91434" marR="91434" marT="45722" marB="45722"/>
                </a:tc>
                <a:tc>
                  <a:txBody>
                    <a:bodyPr/>
                    <a:lstStyle/>
                    <a:p>
                      <a:r>
                        <a:rPr lang="tr-TR" sz="1200" dirty="0" smtClean="0">
                          <a:solidFill>
                            <a:schemeClr val="tx1"/>
                          </a:solidFill>
                        </a:rPr>
                        <a:t>%86,19</a:t>
                      </a:r>
                      <a:endParaRPr lang="tr-TR" sz="1200" dirty="0">
                        <a:solidFill>
                          <a:schemeClr val="tx1"/>
                        </a:solidFill>
                      </a:endParaRPr>
                    </a:p>
                  </a:txBody>
                  <a:tcPr marL="91434" marR="91434" marT="45722" marB="45722"/>
                </a:tc>
                <a:tc>
                  <a:txBody>
                    <a:bodyPr/>
                    <a:lstStyle/>
                    <a:p>
                      <a:r>
                        <a:rPr lang="tr-TR" sz="1200" dirty="0" smtClean="0">
                          <a:solidFill>
                            <a:schemeClr val="tx1"/>
                          </a:solidFill>
                        </a:rPr>
                        <a:t>% 5,06</a:t>
                      </a:r>
                      <a:endParaRPr lang="tr-TR" sz="1200" dirty="0">
                        <a:solidFill>
                          <a:schemeClr val="tx1"/>
                        </a:solidFill>
                      </a:endParaRPr>
                    </a:p>
                  </a:txBody>
                  <a:tcPr marL="91434" marR="91434" marT="45722" marB="45722"/>
                </a:tc>
                <a:tc>
                  <a:txBody>
                    <a:bodyPr/>
                    <a:lstStyle/>
                    <a:p>
                      <a:r>
                        <a:rPr lang="tr-TR" sz="1200" dirty="0" smtClean="0">
                          <a:solidFill>
                            <a:schemeClr val="tx1"/>
                          </a:solidFill>
                        </a:rPr>
                        <a:t>+ %15,39</a:t>
                      </a:r>
                      <a:endParaRPr lang="tr-TR" sz="1200" dirty="0">
                        <a:solidFill>
                          <a:schemeClr val="tx1"/>
                        </a:solidFill>
                      </a:endParaRPr>
                    </a:p>
                  </a:txBody>
                  <a:tcPr marL="91434" marR="91434" marT="45722" marB="45722"/>
                </a:tc>
                <a:extLst>
                  <a:ext uri="{0D108BD9-81ED-4DB2-BD59-A6C34878D82A}">
                    <a16:rowId xmlns:a16="http://schemas.microsoft.com/office/drawing/2014/main" val="10001"/>
                  </a:ext>
                </a:extLst>
              </a:tr>
              <a:tr h="340301">
                <a:tc>
                  <a:txBody>
                    <a:bodyPr/>
                    <a:lstStyle/>
                    <a:p>
                      <a:r>
                        <a:rPr lang="tr-TR" sz="1200" dirty="0" smtClean="0">
                          <a:solidFill>
                            <a:schemeClr val="tx1"/>
                          </a:solidFill>
                        </a:rPr>
                        <a:t>YILLIK AİDAT FASLI</a:t>
                      </a:r>
                      <a:endParaRPr lang="tr-TR" sz="1200" dirty="0">
                        <a:solidFill>
                          <a:schemeClr val="tx1"/>
                        </a:solidFill>
                      </a:endParaRPr>
                    </a:p>
                  </a:txBody>
                  <a:tcPr marL="91434" marR="91434" marT="45722" marB="45722"/>
                </a:tc>
                <a:tc>
                  <a:txBody>
                    <a:bodyPr/>
                    <a:lstStyle/>
                    <a:p>
                      <a:r>
                        <a:rPr lang="tr-TR" sz="1200" dirty="0" smtClean="0">
                          <a:solidFill>
                            <a:schemeClr val="tx1"/>
                          </a:solidFill>
                        </a:rPr>
                        <a:t>525.000,00.TL</a:t>
                      </a:r>
                      <a:endParaRPr lang="tr-TR" sz="1200" dirty="0">
                        <a:solidFill>
                          <a:schemeClr val="tx1"/>
                        </a:solidFill>
                      </a:endParaRPr>
                    </a:p>
                  </a:txBody>
                  <a:tcPr marL="91434" marR="91434" marT="45722" marB="45722"/>
                </a:tc>
                <a:tc>
                  <a:txBody>
                    <a:bodyPr/>
                    <a:lstStyle/>
                    <a:p>
                      <a:r>
                        <a:rPr lang="tr-TR" sz="1200" dirty="0" smtClean="0">
                          <a:solidFill>
                            <a:schemeClr val="tx1"/>
                          </a:solidFill>
                        </a:rPr>
                        <a:t>402.200,76.TL</a:t>
                      </a:r>
                      <a:endParaRPr lang="tr-TR" sz="1200" dirty="0">
                        <a:solidFill>
                          <a:schemeClr val="tx1"/>
                        </a:solidFill>
                      </a:endParaRPr>
                    </a:p>
                  </a:txBody>
                  <a:tcPr marL="91434" marR="91434" marT="45722" marB="45722"/>
                </a:tc>
                <a:tc>
                  <a:txBody>
                    <a:bodyPr/>
                    <a:lstStyle/>
                    <a:p>
                      <a:r>
                        <a:rPr lang="tr-TR" sz="1200" dirty="0" smtClean="0">
                          <a:solidFill>
                            <a:schemeClr val="tx1"/>
                          </a:solidFill>
                        </a:rPr>
                        <a:t>%76,61</a:t>
                      </a:r>
                      <a:endParaRPr lang="tr-TR" sz="1200" dirty="0">
                        <a:solidFill>
                          <a:schemeClr val="tx1"/>
                        </a:solidFill>
                      </a:endParaRPr>
                    </a:p>
                  </a:txBody>
                  <a:tcPr marL="91434" marR="91434" marT="45722" marB="45722"/>
                </a:tc>
                <a:tc>
                  <a:txBody>
                    <a:bodyPr/>
                    <a:lstStyle/>
                    <a:p>
                      <a:r>
                        <a:rPr lang="tr-TR" sz="1200" dirty="0" smtClean="0">
                          <a:solidFill>
                            <a:schemeClr val="tx1"/>
                          </a:solidFill>
                        </a:rPr>
                        <a:t>% 25,14</a:t>
                      </a:r>
                      <a:endParaRPr lang="tr-TR" sz="1200" dirty="0">
                        <a:solidFill>
                          <a:schemeClr val="tx1"/>
                        </a:solidFill>
                      </a:endParaRPr>
                    </a:p>
                  </a:txBody>
                  <a:tcPr marL="91434" marR="91434" marT="45722" marB="45722"/>
                </a:tc>
                <a:tc>
                  <a:txBody>
                    <a:bodyPr/>
                    <a:lstStyle/>
                    <a:p>
                      <a:r>
                        <a:rPr lang="tr-TR" sz="1200" dirty="0" smtClean="0">
                          <a:solidFill>
                            <a:schemeClr val="tx1"/>
                          </a:solidFill>
                        </a:rPr>
                        <a:t>+ %12,84</a:t>
                      </a:r>
                      <a:endParaRPr lang="tr-TR" sz="1200" dirty="0">
                        <a:solidFill>
                          <a:schemeClr val="tx1"/>
                        </a:solidFill>
                      </a:endParaRPr>
                    </a:p>
                  </a:txBody>
                  <a:tcPr marL="91434" marR="91434" marT="45722" marB="45722"/>
                </a:tc>
                <a:extLst>
                  <a:ext uri="{0D108BD9-81ED-4DB2-BD59-A6C34878D82A}">
                    <a16:rowId xmlns:a16="http://schemas.microsoft.com/office/drawing/2014/main" val="10002"/>
                  </a:ext>
                </a:extLst>
              </a:tr>
              <a:tr h="457224">
                <a:tc>
                  <a:txBody>
                    <a:bodyPr/>
                    <a:lstStyle/>
                    <a:p>
                      <a:r>
                        <a:rPr lang="tr-TR" sz="1200" dirty="0" smtClean="0">
                          <a:solidFill>
                            <a:schemeClr val="tx1"/>
                          </a:solidFill>
                        </a:rPr>
                        <a:t>MUNZAM AİDAT GELİRLERİ</a:t>
                      </a:r>
                      <a:endParaRPr lang="tr-TR" sz="1200" dirty="0">
                        <a:solidFill>
                          <a:schemeClr val="tx1"/>
                        </a:solidFill>
                      </a:endParaRPr>
                    </a:p>
                  </a:txBody>
                  <a:tcPr marL="91434" marR="91434" marT="45722" marB="45722"/>
                </a:tc>
                <a:tc>
                  <a:txBody>
                    <a:bodyPr/>
                    <a:lstStyle/>
                    <a:p>
                      <a:r>
                        <a:rPr lang="tr-TR" sz="1200" dirty="0" smtClean="0">
                          <a:solidFill>
                            <a:schemeClr val="tx1"/>
                          </a:solidFill>
                        </a:rPr>
                        <a:t>345.000,00.TL</a:t>
                      </a:r>
                      <a:endParaRPr lang="tr-TR" sz="1200" dirty="0">
                        <a:solidFill>
                          <a:schemeClr val="tx1"/>
                        </a:solidFill>
                      </a:endParaRPr>
                    </a:p>
                  </a:txBody>
                  <a:tcPr marL="91434" marR="91434" marT="45722" marB="45722"/>
                </a:tc>
                <a:tc>
                  <a:txBody>
                    <a:bodyPr/>
                    <a:lstStyle/>
                    <a:p>
                      <a:r>
                        <a:rPr lang="tr-TR" sz="1200" dirty="0" smtClean="0">
                          <a:solidFill>
                            <a:schemeClr val="tx1"/>
                          </a:solidFill>
                        </a:rPr>
                        <a:t>244.893,57.TL</a:t>
                      </a:r>
                      <a:endParaRPr lang="tr-TR" sz="1200" dirty="0">
                        <a:solidFill>
                          <a:schemeClr val="tx1"/>
                        </a:solidFill>
                      </a:endParaRPr>
                    </a:p>
                  </a:txBody>
                  <a:tcPr marL="91434" marR="91434" marT="45722" marB="45722"/>
                </a:tc>
                <a:tc>
                  <a:txBody>
                    <a:bodyPr/>
                    <a:lstStyle/>
                    <a:p>
                      <a:r>
                        <a:rPr lang="tr-TR" sz="1200" dirty="0" smtClean="0">
                          <a:solidFill>
                            <a:schemeClr val="tx1"/>
                          </a:solidFill>
                        </a:rPr>
                        <a:t>%70,98</a:t>
                      </a:r>
                      <a:endParaRPr lang="tr-TR" sz="1200" dirty="0">
                        <a:solidFill>
                          <a:schemeClr val="tx1"/>
                        </a:solidFill>
                      </a:endParaRPr>
                    </a:p>
                  </a:txBody>
                  <a:tcPr marL="91434" marR="91434" marT="45722" marB="45722"/>
                </a:tc>
                <a:tc>
                  <a:txBody>
                    <a:bodyPr/>
                    <a:lstStyle/>
                    <a:p>
                      <a:r>
                        <a:rPr lang="tr-TR" sz="1200" dirty="0" smtClean="0">
                          <a:solidFill>
                            <a:schemeClr val="tx1"/>
                          </a:solidFill>
                        </a:rPr>
                        <a:t>% 15,31</a:t>
                      </a:r>
                      <a:endParaRPr lang="tr-TR" sz="1200" dirty="0">
                        <a:solidFill>
                          <a:schemeClr val="tx1"/>
                        </a:solidFill>
                      </a:endParaRPr>
                    </a:p>
                  </a:txBody>
                  <a:tcPr marL="91434" marR="91434" marT="45722" marB="45722"/>
                </a:tc>
                <a:tc>
                  <a:txBody>
                    <a:bodyPr/>
                    <a:lstStyle/>
                    <a:p>
                      <a:r>
                        <a:rPr lang="tr-TR" sz="1200" dirty="0" smtClean="0">
                          <a:solidFill>
                            <a:schemeClr val="tx1"/>
                          </a:solidFill>
                        </a:rPr>
                        <a:t>- %0,03</a:t>
                      </a:r>
                      <a:endParaRPr lang="tr-TR" sz="1200" dirty="0">
                        <a:solidFill>
                          <a:schemeClr val="tx1"/>
                        </a:solidFill>
                      </a:endParaRPr>
                    </a:p>
                  </a:txBody>
                  <a:tcPr marL="91434" marR="91434" marT="45722" marB="45722"/>
                </a:tc>
                <a:extLst>
                  <a:ext uri="{0D108BD9-81ED-4DB2-BD59-A6C34878D82A}">
                    <a16:rowId xmlns:a16="http://schemas.microsoft.com/office/drawing/2014/main" val="10003"/>
                  </a:ext>
                </a:extLst>
              </a:tr>
              <a:tr h="646623">
                <a:tc>
                  <a:txBody>
                    <a:bodyPr/>
                    <a:lstStyle/>
                    <a:p>
                      <a:r>
                        <a:rPr lang="tr-TR" sz="1200" dirty="0" smtClean="0">
                          <a:solidFill>
                            <a:schemeClr val="tx1"/>
                          </a:solidFill>
                        </a:rPr>
                        <a:t>YAPILAN HİZMETLER KARŞILIĞI ALINAN ÜCRETLER</a:t>
                      </a:r>
                      <a:endParaRPr lang="tr-TR" sz="1200" dirty="0">
                        <a:solidFill>
                          <a:schemeClr val="tx1"/>
                        </a:solidFill>
                      </a:endParaRPr>
                    </a:p>
                  </a:txBody>
                  <a:tcPr marL="91434" marR="91434" marT="45722" marB="45722"/>
                </a:tc>
                <a:tc>
                  <a:txBody>
                    <a:bodyPr/>
                    <a:lstStyle/>
                    <a:p>
                      <a:r>
                        <a:rPr lang="tr-TR" sz="1200" dirty="0" smtClean="0">
                          <a:solidFill>
                            <a:schemeClr val="tx1"/>
                          </a:solidFill>
                        </a:rPr>
                        <a:t>270.000,00.TL</a:t>
                      </a:r>
                      <a:endParaRPr lang="tr-TR" sz="1200" dirty="0">
                        <a:solidFill>
                          <a:schemeClr val="tx1"/>
                        </a:solidFill>
                      </a:endParaRPr>
                    </a:p>
                  </a:txBody>
                  <a:tcPr marL="91434" marR="91434" marT="45722" marB="45722"/>
                </a:tc>
                <a:tc>
                  <a:txBody>
                    <a:bodyPr/>
                    <a:lstStyle/>
                    <a:p>
                      <a:r>
                        <a:rPr lang="tr-TR" sz="1200" dirty="0" smtClean="0">
                          <a:solidFill>
                            <a:schemeClr val="tx1"/>
                          </a:solidFill>
                        </a:rPr>
                        <a:t>206.884,75.TL</a:t>
                      </a:r>
                      <a:endParaRPr lang="tr-TR" sz="1200" dirty="0">
                        <a:solidFill>
                          <a:schemeClr val="tx1"/>
                        </a:solidFill>
                      </a:endParaRPr>
                    </a:p>
                  </a:txBody>
                  <a:tcPr marL="91434" marR="91434" marT="45722" marB="45722"/>
                </a:tc>
                <a:tc>
                  <a:txBody>
                    <a:bodyPr/>
                    <a:lstStyle/>
                    <a:p>
                      <a:r>
                        <a:rPr lang="tr-TR" sz="1200" dirty="0" smtClean="0">
                          <a:solidFill>
                            <a:schemeClr val="tx1"/>
                          </a:solidFill>
                        </a:rPr>
                        <a:t>%76,62</a:t>
                      </a:r>
                      <a:endParaRPr lang="tr-TR" sz="1200" dirty="0">
                        <a:solidFill>
                          <a:schemeClr val="tx1"/>
                        </a:solidFill>
                      </a:endParaRPr>
                    </a:p>
                  </a:txBody>
                  <a:tcPr marL="91434" marR="91434" marT="45722" marB="45722"/>
                </a:tc>
                <a:tc>
                  <a:txBody>
                    <a:bodyPr/>
                    <a:lstStyle/>
                    <a:p>
                      <a:r>
                        <a:rPr lang="tr-TR" sz="1200" dirty="0" smtClean="0">
                          <a:solidFill>
                            <a:schemeClr val="tx1"/>
                          </a:solidFill>
                        </a:rPr>
                        <a:t>% 12,93</a:t>
                      </a:r>
                      <a:endParaRPr lang="tr-TR" sz="1200" dirty="0">
                        <a:solidFill>
                          <a:schemeClr val="tx1"/>
                        </a:solidFill>
                      </a:endParaRPr>
                    </a:p>
                  </a:txBody>
                  <a:tcPr marL="91434" marR="91434" marT="45722" marB="45722"/>
                </a:tc>
                <a:tc>
                  <a:txBody>
                    <a:bodyPr/>
                    <a:lstStyle/>
                    <a:p>
                      <a:r>
                        <a:rPr lang="tr-TR" sz="1200" dirty="0" smtClean="0">
                          <a:solidFill>
                            <a:schemeClr val="tx1"/>
                          </a:solidFill>
                        </a:rPr>
                        <a:t>+ %2,50</a:t>
                      </a:r>
                      <a:endParaRPr lang="tr-TR" sz="1200" dirty="0">
                        <a:solidFill>
                          <a:schemeClr val="tx1"/>
                        </a:solidFill>
                      </a:endParaRPr>
                    </a:p>
                  </a:txBody>
                  <a:tcPr marL="91434" marR="91434" marT="45722" marB="45722"/>
                </a:tc>
                <a:extLst>
                  <a:ext uri="{0D108BD9-81ED-4DB2-BD59-A6C34878D82A}">
                    <a16:rowId xmlns:a16="http://schemas.microsoft.com/office/drawing/2014/main" val="10004"/>
                  </a:ext>
                </a:extLst>
              </a:tr>
              <a:tr h="340301">
                <a:tc>
                  <a:txBody>
                    <a:bodyPr/>
                    <a:lstStyle/>
                    <a:p>
                      <a:r>
                        <a:rPr lang="tr-TR" sz="1200" dirty="0" smtClean="0">
                          <a:solidFill>
                            <a:schemeClr val="tx1"/>
                          </a:solidFill>
                        </a:rPr>
                        <a:t>BELGE BEDELLERİ</a:t>
                      </a:r>
                      <a:endParaRPr lang="tr-TR" sz="1200" dirty="0">
                        <a:solidFill>
                          <a:schemeClr val="tx1"/>
                        </a:solidFill>
                      </a:endParaRPr>
                    </a:p>
                  </a:txBody>
                  <a:tcPr marL="91434" marR="91434" marT="45722" marB="45722"/>
                </a:tc>
                <a:tc>
                  <a:txBody>
                    <a:bodyPr/>
                    <a:lstStyle/>
                    <a:p>
                      <a:r>
                        <a:rPr lang="tr-TR" sz="1200" dirty="0" smtClean="0">
                          <a:solidFill>
                            <a:schemeClr val="tx1"/>
                          </a:solidFill>
                        </a:rPr>
                        <a:t>70.000,00.TL</a:t>
                      </a:r>
                      <a:endParaRPr lang="tr-TR" sz="1200" dirty="0">
                        <a:solidFill>
                          <a:schemeClr val="tx1"/>
                        </a:solidFill>
                      </a:endParaRPr>
                    </a:p>
                  </a:txBody>
                  <a:tcPr marL="91434" marR="91434" marT="45722" marB="45722"/>
                </a:tc>
                <a:tc>
                  <a:txBody>
                    <a:bodyPr/>
                    <a:lstStyle/>
                    <a:p>
                      <a:r>
                        <a:rPr lang="tr-TR" sz="1200" dirty="0" smtClean="0">
                          <a:solidFill>
                            <a:schemeClr val="tx1"/>
                          </a:solidFill>
                        </a:rPr>
                        <a:t>21.397,50.TL</a:t>
                      </a:r>
                      <a:endParaRPr lang="tr-TR" sz="1200" dirty="0">
                        <a:solidFill>
                          <a:schemeClr val="tx1"/>
                        </a:solidFill>
                      </a:endParaRPr>
                    </a:p>
                  </a:txBody>
                  <a:tcPr marL="91434" marR="91434" marT="45722" marB="45722"/>
                </a:tc>
                <a:tc>
                  <a:txBody>
                    <a:bodyPr/>
                    <a:lstStyle/>
                    <a:p>
                      <a:r>
                        <a:rPr lang="tr-TR" sz="1200" dirty="0" smtClean="0">
                          <a:solidFill>
                            <a:schemeClr val="tx1"/>
                          </a:solidFill>
                        </a:rPr>
                        <a:t>%30,57</a:t>
                      </a:r>
                      <a:endParaRPr lang="tr-TR" sz="1200" dirty="0">
                        <a:solidFill>
                          <a:schemeClr val="tx1"/>
                        </a:solidFill>
                      </a:endParaRPr>
                    </a:p>
                  </a:txBody>
                  <a:tcPr marL="91434" marR="91434" marT="45722" marB="45722"/>
                </a:tc>
                <a:tc>
                  <a:txBody>
                    <a:bodyPr/>
                    <a:lstStyle/>
                    <a:p>
                      <a:r>
                        <a:rPr lang="tr-TR" sz="1200" dirty="0" smtClean="0">
                          <a:solidFill>
                            <a:schemeClr val="tx1"/>
                          </a:solidFill>
                        </a:rPr>
                        <a:t>% 1,34</a:t>
                      </a:r>
                      <a:endParaRPr lang="tr-TR" sz="1200" dirty="0">
                        <a:solidFill>
                          <a:schemeClr val="tx1"/>
                        </a:solidFill>
                      </a:endParaRPr>
                    </a:p>
                  </a:txBody>
                  <a:tcPr marL="91434" marR="91434" marT="45722" marB="45722"/>
                </a:tc>
                <a:tc>
                  <a:txBody>
                    <a:bodyPr/>
                    <a:lstStyle/>
                    <a:p>
                      <a:r>
                        <a:rPr lang="tr-TR" sz="1200" dirty="0" smtClean="0">
                          <a:solidFill>
                            <a:schemeClr val="tx1"/>
                          </a:solidFill>
                        </a:rPr>
                        <a:t>- %59,51</a:t>
                      </a:r>
                      <a:endParaRPr lang="tr-TR" sz="1200" dirty="0">
                        <a:solidFill>
                          <a:schemeClr val="tx1"/>
                        </a:solidFill>
                      </a:endParaRPr>
                    </a:p>
                  </a:txBody>
                  <a:tcPr marL="91434" marR="91434" marT="45722" marB="45722"/>
                </a:tc>
                <a:extLst>
                  <a:ext uri="{0D108BD9-81ED-4DB2-BD59-A6C34878D82A}">
                    <a16:rowId xmlns:a16="http://schemas.microsoft.com/office/drawing/2014/main" val="10005"/>
                  </a:ext>
                </a:extLst>
              </a:tr>
              <a:tr h="340301">
                <a:tc>
                  <a:txBody>
                    <a:bodyPr/>
                    <a:lstStyle/>
                    <a:p>
                      <a:r>
                        <a:rPr lang="tr-TR" sz="1200" dirty="0" smtClean="0">
                          <a:solidFill>
                            <a:schemeClr val="tx1"/>
                          </a:solidFill>
                        </a:rPr>
                        <a:t>YAYIN GELİRLERİ</a:t>
                      </a:r>
                      <a:endParaRPr lang="tr-TR" sz="1200" dirty="0">
                        <a:solidFill>
                          <a:schemeClr val="tx1"/>
                        </a:solidFill>
                      </a:endParaRPr>
                    </a:p>
                  </a:txBody>
                  <a:tcPr marL="91434" marR="91434" marT="45722" marB="45722"/>
                </a:tc>
                <a:tc>
                  <a:txBody>
                    <a:bodyPr/>
                    <a:lstStyle/>
                    <a:p>
                      <a:r>
                        <a:rPr lang="tr-TR" sz="1200" dirty="0" smtClean="0">
                          <a:solidFill>
                            <a:schemeClr val="tx1"/>
                          </a:solidFill>
                        </a:rPr>
                        <a:t>1.000,00.TL</a:t>
                      </a:r>
                      <a:endParaRPr lang="tr-TR" sz="1200" dirty="0">
                        <a:solidFill>
                          <a:schemeClr val="tx1"/>
                        </a:solidFill>
                      </a:endParaRPr>
                    </a:p>
                  </a:txBody>
                  <a:tcPr marL="91434" marR="91434" marT="45722" marB="45722"/>
                </a:tc>
                <a:tc>
                  <a:txBody>
                    <a:bodyPr/>
                    <a:lstStyle/>
                    <a:p>
                      <a:r>
                        <a:rPr lang="tr-TR" sz="1200" dirty="0" smtClean="0">
                          <a:solidFill>
                            <a:schemeClr val="tx1"/>
                          </a:solidFill>
                        </a:rPr>
                        <a:t>0</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extLst>
                  <a:ext uri="{0D108BD9-81ED-4DB2-BD59-A6C34878D82A}">
                    <a16:rowId xmlns:a16="http://schemas.microsoft.com/office/drawing/2014/main" val="10006"/>
                  </a:ext>
                </a:extLst>
              </a:tr>
              <a:tr h="461873">
                <a:tc>
                  <a:txBody>
                    <a:bodyPr/>
                    <a:lstStyle/>
                    <a:p>
                      <a:r>
                        <a:rPr lang="tr-TR" sz="1200" dirty="0" smtClean="0">
                          <a:solidFill>
                            <a:schemeClr val="tx1"/>
                          </a:solidFill>
                        </a:rPr>
                        <a:t>ŞUBE VE TEMSİLCİLİK GELİRLERİ</a:t>
                      </a:r>
                      <a:endParaRPr lang="tr-TR" sz="1200" dirty="0">
                        <a:solidFill>
                          <a:schemeClr val="tx1"/>
                        </a:solidFill>
                      </a:endParaRPr>
                    </a:p>
                  </a:txBody>
                  <a:tcPr marL="91434" marR="91434" marT="45722" marB="45722"/>
                </a:tc>
                <a:tc>
                  <a:txBody>
                    <a:bodyPr/>
                    <a:lstStyle/>
                    <a:p>
                      <a:r>
                        <a:rPr lang="tr-TR" sz="1200" dirty="0" smtClean="0">
                          <a:solidFill>
                            <a:schemeClr val="tx1"/>
                          </a:solidFill>
                        </a:rPr>
                        <a:t>1.000,00.TL</a:t>
                      </a:r>
                      <a:endParaRPr lang="tr-TR" sz="1200" dirty="0">
                        <a:solidFill>
                          <a:schemeClr val="tx1"/>
                        </a:solidFill>
                      </a:endParaRPr>
                    </a:p>
                  </a:txBody>
                  <a:tcPr marL="91434" marR="91434" marT="45722" marB="45722"/>
                </a:tc>
                <a:tc>
                  <a:txBody>
                    <a:bodyPr/>
                    <a:lstStyle/>
                    <a:p>
                      <a:r>
                        <a:rPr lang="tr-TR" sz="1200" dirty="0" smtClean="0">
                          <a:solidFill>
                            <a:schemeClr val="tx1"/>
                          </a:solidFill>
                        </a:rPr>
                        <a:t>0</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extLst>
                  <a:ext uri="{0D108BD9-81ED-4DB2-BD59-A6C34878D82A}">
                    <a16:rowId xmlns:a16="http://schemas.microsoft.com/office/drawing/2014/main" val="10007"/>
                  </a:ext>
                </a:extLst>
              </a:tr>
              <a:tr h="340301">
                <a:tc>
                  <a:txBody>
                    <a:bodyPr/>
                    <a:lstStyle/>
                    <a:p>
                      <a:r>
                        <a:rPr lang="tr-TR" sz="1200" dirty="0" smtClean="0">
                          <a:solidFill>
                            <a:schemeClr val="tx1"/>
                          </a:solidFill>
                        </a:rPr>
                        <a:t>TARİFE TASDİK ÜCRETİ</a:t>
                      </a:r>
                      <a:endParaRPr lang="tr-TR" sz="1200" dirty="0">
                        <a:solidFill>
                          <a:schemeClr val="tx1"/>
                        </a:solidFill>
                      </a:endParaRPr>
                    </a:p>
                  </a:txBody>
                  <a:tcPr marL="91434" marR="91434" marT="45722" marB="45722"/>
                </a:tc>
                <a:tc>
                  <a:txBody>
                    <a:bodyPr/>
                    <a:lstStyle/>
                    <a:p>
                      <a:r>
                        <a:rPr lang="tr-TR" sz="1200" dirty="0" smtClean="0">
                          <a:solidFill>
                            <a:schemeClr val="tx1"/>
                          </a:solidFill>
                        </a:rPr>
                        <a:t>1.000,00.TL</a:t>
                      </a:r>
                    </a:p>
                  </a:txBody>
                  <a:tcPr marL="91434" marR="91434" marT="45722" marB="45722"/>
                </a:tc>
                <a:tc>
                  <a:txBody>
                    <a:bodyPr/>
                    <a:lstStyle/>
                    <a:p>
                      <a:r>
                        <a:rPr lang="tr-TR" sz="1200" dirty="0" smtClean="0">
                          <a:solidFill>
                            <a:schemeClr val="tx1"/>
                          </a:solidFill>
                        </a:rPr>
                        <a:t>0</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extLst>
                  <a:ext uri="{0D108BD9-81ED-4DB2-BD59-A6C34878D82A}">
                    <a16:rowId xmlns:a16="http://schemas.microsoft.com/office/drawing/2014/main" val="10008"/>
                  </a:ext>
                </a:extLst>
              </a:tr>
              <a:tr h="340301">
                <a:tc>
                  <a:txBody>
                    <a:bodyPr/>
                    <a:lstStyle/>
                    <a:p>
                      <a:r>
                        <a:rPr lang="tr-TR" sz="1200" dirty="0" smtClean="0">
                          <a:solidFill>
                            <a:schemeClr val="tx1"/>
                          </a:solidFill>
                        </a:rPr>
                        <a:t>İŞTİRAK GELİRLERİ</a:t>
                      </a:r>
                      <a:endParaRPr lang="tr-TR" sz="1200" dirty="0">
                        <a:solidFill>
                          <a:schemeClr val="tx1"/>
                        </a:solidFill>
                      </a:endParaRPr>
                    </a:p>
                  </a:txBody>
                  <a:tcPr marL="91434" marR="91434" marT="45722" marB="45722"/>
                </a:tc>
                <a:tc>
                  <a:txBody>
                    <a:bodyPr/>
                    <a:lstStyle/>
                    <a:p>
                      <a:r>
                        <a:rPr lang="tr-TR" sz="1200" dirty="0" smtClean="0">
                          <a:solidFill>
                            <a:schemeClr val="tx1"/>
                          </a:solidFill>
                        </a:rPr>
                        <a:t>6.000,00.TL</a:t>
                      </a:r>
                    </a:p>
                  </a:txBody>
                  <a:tcPr marL="91434" marR="91434" marT="45722" marB="45722"/>
                </a:tc>
                <a:tc>
                  <a:txBody>
                    <a:bodyPr/>
                    <a:lstStyle/>
                    <a:p>
                      <a:r>
                        <a:rPr lang="tr-TR" sz="1200" dirty="0" smtClean="0">
                          <a:solidFill>
                            <a:schemeClr val="tx1"/>
                          </a:solidFill>
                        </a:rPr>
                        <a:t>0</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extLst>
                  <a:ext uri="{0D108BD9-81ED-4DB2-BD59-A6C34878D82A}">
                    <a16:rowId xmlns:a16="http://schemas.microsoft.com/office/drawing/2014/main" val="10009"/>
                  </a:ext>
                </a:extLst>
              </a:tr>
              <a:tr h="340301">
                <a:tc>
                  <a:txBody>
                    <a:bodyPr/>
                    <a:lstStyle/>
                    <a:p>
                      <a:r>
                        <a:rPr lang="tr-TR" sz="1200" dirty="0" smtClean="0">
                          <a:solidFill>
                            <a:schemeClr val="tx1"/>
                          </a:solidFill>
                        </a:rPr>
                        <a:t>BAĞIŞ VE YARDIMLAR</a:t>
                      </a:r>
                      <a:endParaRPr lang="tr-TR" sz="1200" dirty="0">
                        <a:solidFill>
                          <a:schemeClr val="tx1"/>
                        </a:solidFill>
                      </a:endParaRPr>
                    </a:p>
                  </a:txBody>
                  <a:tcPr marL="91434" marR="91434" marT="45722" marB="45722"/>
                </a:tc>
                <a:tc>
                  <a:txBody>
                    <a:bodyPr/>
                    <a:lstStyle/>
                    <a:p>
                      <a:r>
                        <a:rPr lang="tr-TR" sz="1200" dirty="0" smtClean="0">
                          <a:solidFill>
                            <a:schemeClr val="tx1"/>
                          </a:solidFill>
                        </a:rPr>
                        <a:t>1.000,00.TL</a:t>
                      </a:r>
                    </a:p>
                  </a:txBody>
                  <a:tcPr marL="91434" marR="91434" marT="45722" marB="45722"/>
                </a:tc>
                <a:tc>
                  <a:txBody>
                    <a:bodyPr/>
                    <a:lstStyle/>
                    <a:p>
                      <a:r>
                        <a:rPr lang="tr-TR" sz="1200" dirty="0" smtClean="0">
                          <a:solidFill>
                            <a:schemeClr val="tx1"/>
                          </a:solidFill>
                        </a:rPr>
                        <a:t>0</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extLst>
                  <a:ext uri="{0D108BD9-81ED-4DB2-BD59-A6C34878D82A}">
                    <a16:rowId xmlns:a16="http://schemas.microsoft.com/office/drawing/2014/main" val="10010"/>
                  </a:ext>
                </a:extLst>
              </a:tr>
              <a:tr h="340301">
                <a:tc>
                  <a:txBody>
                    <a:bodyPr/>
                    <a:lstStyle/>
                    <a:p>
                      <a:r>
                        <a:rPr lang="tr-TR" sz="1200" dirty="0" smtClean="0">
                          <a:solidFill>
                            <a:schemeClr val="tx1"/>
                          </a:solidFill>
                        </a:rPr>
                        <a:t>PARA CEZALARI</a:t>
                      </a:r>
                      <a:endParaRPr lang="tr-TR" sz="1200" dirty="0">
                        <a:solidFill>
                          <a:schemeClr val="tx1"/>
                        </a:solidFill>
                      </a:endParaRPr>
                    </a:p>
                  </a:txBody>
                  <a:tcPr marL="91434" marR="91434" marT="45722" marB="45722"/>
                </a:tc>
                <a:tc>
                  <a:txBody>
                    <a:bodyPr/>
                    <a:lstStyle/>
                    <a:p>
                      <a:r>
                        <a:rPr lang="tr-TR" sz="1200" dirty="0" smtClean="0">
                          <a:solidFill>
                            <a:schemeClr val="tx1"/>
                          </a:solidFill>
                        </a:rPr>
                        <a:t>1.000,00.TL</a:t>
                      </a:r>
                    </a:p>
                  </a:txBody>
                  <a:tcPr marL="91434" marR="91434" marT="45722" marB="45722"/>
                </a:tc>
                <a:tc>
                  <a:txBody>
                    <a:bodyPr/>
                    <a:lstStyle/>
                    <a:p>
                      <a:r>
                        <a:rPr lang="tr-TR" sz="1200" dirty="0" smtClean="0">
                          <a:solidFill>
                            <a:schemeClr val="tx1"/>
                          </a:solidFill>
                        </a:rPr>
                        <a:t>0</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tc>
                  <a:txBody>
                    <a:bodyPr/>
                    <a:lstStyle/>
                    <a:p>
                      <a:r>
                        <a:rPr lang="tr-TR" sz="1200" dirty="0" smtClean="0">
                          <a:solidFill>
                            <a:schemeClr val="tx1"/>
                          </a:solidFill>
                        </a:rPr>
                        <a:t>-</a:t>
                      </a:r>
                      <a:endParaRPr lang="tr-TR" sz="1200" dirty="0">
                        <a:solidFill>
                          <a:schemeClr val="tx1"/>
                        </a:solidFill>
                      </a:endParaRPr>
                    </a:p>
                  </a:txBody>
                  <a:tcPr marL="91434" marR="91434" marT="45722" marB="45722"/>
                </a:tc>
                <a:extLst>
                  <a:ext uri="{0D108BD9-81ED-4DB2-BD59-A6C34878D82A}">
                    <a16:rowId xmlns:a16="http://schemas.microsoft.com/office/drawing/2014/main" val="10011"/>
                  </a:ext>
                </a:extLst>
              </a:tr>
              <a:tr h="340301">
                <a:tc>
                  <a:txBody>
                    <a:bodyPr/>
                    <a:lstStyle/>
                    <a:p>
                      <a:r>
                        <a:rPr lang="tr-TR" sz="1200" dirty="0" smtClean="0">
                          <a:solidFill>
                            <a:schemeClr val="tx1"/>
                          </a:solidFill>
                        </a:rPr>
                        <a:t>MİSİL</a:t>
                      </a:r>
                      <a:r>
                        <a:rPr lang="tr-TR" sz="1200" baseline="0" dirty="0" smtClean="0">
                          <a:solidFill>
                            <a:schemeClr val="tx1"/>
                          </a:solidFill>
                        </a:rPr>
                        <a:t> ZAMLARI</a:t>
                      </a:r>
                      <a:endParaRPr lang="tr-TR" sz="1200" dirty="0" smtClean="0">
                        <a:solidFill>
                          <a:schemeClr val="tx1"/>
                        </a:solidFill>
                      </a:endParaRPr>
                    </a:p>
                  </a:txBody>
                  <a:tcPr marL="91434" marR="91434" marT="45722" marB="45722"/>
                </a:tc>
                <a:tc>
                  <a:txBody>
                    <a:bodyPr/>
                    <a:lstStyle/>
                    <a:p>
                      <a:r>
                        <a:rPr lang="tr-TR" sz="1200" dirty="0" smtClean="0">
                          <a:solidFill>
                            <a:schemeClr val="tx1"/>
                          </a:solidFill>
                        </a:rPr>
                        <a:t>42.000,00.TL</a:t>
                      </a:r>
                    </a:p>
                  </a:txBody>
                  <a:tcPr marL="91434" marR="91434" marT="45722" marB="45722"/>
                </a:tc>
                <a:tc>
                  <a:txBody>
                    <a:bodyPr/>
                    <a:lstStyle/>
                    <a:p>
                      <a:r>
                        <a:rPr lang="tr-TR" sz="1200" dirty="0" smtClean="0">
                          <a:solidFill>
                            <a:schemeClr val="tx1"/>
                          </a:solidFill>
                        </a:rPr>
                        <a:t>32.440,04.TL</a:t>
                      </a:r>
                      <a:endParaRPr lang="tr-TR" sz="1200" dirty="0">
                        <a:solidFill>
                          <a:schemeClr val="tx1"/>
                        </a:solidFill>
                      </a:endParaRPr>
                    </a:p>
                  </a:txBody>
                  <a:tcPr marL="91434" marR="91434" marT="45722" marB="45722"/>
                </a:tc>
                <a:tc>
                  <a:txBody>
                    <a:bodyPr/>
                    <a:lstStyle/>
                    <a:p>
                      <a:r>
                        <a:rPr lang="tr-TR" sz="1200" dirty="0" smtClean="0">
                          <a:solidFill>
                            <a:schemeClr val="tx1"/>
                          </a:solidFill>
                        </a:rPr>
                        <a:t>%77,24</a:t>
                      </a:r>
                      <a:endParaRPr lang="tr-TR" sz="1200" dirty="0">
                        <a:solidFill>
                          <a:schemeClr val="tx1"/>
                        </a:solidFill>
                      </a:endParaRPr>
                    </a:p>
                  </a:txBody>
                  <a:tcPr marL="91434" marR="91434" marT="45722" marB="45722"/>
                </a:tc>
                <a:tc>
                  <a:txBody>
                    <a:bodyPr/>
                    <a:lstStyle/>
                    <a:p>
                      <a:r>
                        <a:rPr lang="tr-TR" sz="1200" dirty="0" smtClean="0">
                          <a:solidFill>
                            <a:schemeClr val="tx1"/>
                          </a:solidFill>
                        </a:rPr>
                        <a:t>% 77,24</a:t>
                      </a:r>
                      <a:endParaRPr lang="tr-TR" sz="1200" dirty="0">
                        <a:solidFill>
                          <a:schemeClr val="tx1"/>
                        </a:solidFill>
                      </a:endParaRPr>
                    </a:p>
                  </a:txBody>
                  <a:tcPr marL="91434" marR="91434" marT="45722" marB="45722"/>
                </a:tc>
                <a:tc>
                  <a:txBody>
                    <a:bodyPr/>
                    <a:lstStyle/>
                    <a:p>
                      <a:r>
                        <a:rPr lang="tr-TR" sz="1200" dirty="0" smtClean="0">
                          <a:solidFill>
                            <a:schemeClr val="tx1"/>
                          </a:solidFill>
                        </a:rPr>
                        <a:t>+ %7,63</a:t>
                      </a:r>
                      <a:endParaRPr lang="tr-TR" sz="1200" dirty="0">
                        <a:solidFill>
                          <a:schemeClr val="tx1"/>
                        </a:solidFill>
                      </a:endParaRPr>
                    </a:p>
                  </a:txBody>
                  <a:tcPr marL="91434" marR="91434" marT="45722" marB="45722"/>
                </a:tc>
                <a:extLst>
                  <a:ext uri="{0D108BD9-81ED-4DB2-BD59-A6C34878D82A}">
                    <a16:rowId xmlns:a16="http://schemas.microsoft.com/office/drawing/2014/main" val="10012"/>
                  </a:ext>
                </a:extLst>
              </a:tr>
              <a:tr h="277125">
                <a:tc>
                  <a:txBody>
                    <a:bodyPr/>
                    <a:lstStyle/>
                    <a:p>
                      <a:r>
                        <a:rPr lang="tr-TR" sz="1200" dirty="0" smtClean="0">
                          <a:solidFill>
                            <a:schemeClr val="tx1"/>
                          </a:solidFill>
                        </a:rPr>
                        <a:t>FAİZ GELİRLERİ</a:t>
                      </a:r>
                    </a:p>
                  </a:txBody>
                  <a:tcPr marL="91434" marR="91434" marT="45722" marB="45722"/>
                </a:tc>
                <a:tc>
                  <a:txBody>
                    <a:bodyPr/>
                    <a:lstStyle/>
                    <a:p>
                      <a:r>
                        <a:rPr lang="tr-TR" sz="1200" dirty="0" smtClean="0">
                          <a:solidFill>
                            <a:schemeClr val="tx1"/>
                          </a:solidFill>
                        </a:rPr>
                        <a:t>10.000,00.TL</a:t>
                      </a:r>
                    </a:p>
                  </a:txBody>
                  <a:tcPr marL="91434" marR="91434" marT="45722" marB="45722"/>
                </a:tc>
                <a:tc>
                  <a:txBody>
                    <a:bodyPr/>
                    <a:lstStyle/>
                    <a:p>
                      <a:r>
                        <a:rPr lang="tr-TR" sz="1200" dirty="0" smtClean="0">
                          <a:solidFill>
                            <a:schemeClr val="tx1"/>
                          </a:solidFill>
                        </a:rPr>
                        <a:t>7.922,19.TL</a:t>
                      </a:r>
                      <a:endParaRPr lang="tr-TR" sz="1200" dirty="0">
                        <a:solidFill>
                          <a:schemeClr val="tx1"/>
                        </a:solidFill>
                      </a:endParaRPr>
                    </a:p>
                  </a:txBody>
                  <a:tcPr marL="91434" marR="91434" marT="45722" marB="45722"/>
                </a:tc>
                <a:tc>
                  <a:txBody>
                    <a:bodyPr/>
                    <a:lstStyle/>
                    <a:p>
                      <a:r>
                        <a:rPr lang="tr-TR" sz="1200" dirty="0" smtClean="0">
                          <a:solidFill>
                            <a:schemeClr val="tx1"/>
                          </a:solidFill>
                        </a:rPr>
                        <a:t>%79,22</a:t>
                      </a:r>
                      <a:endParaRPr lang="tr-TR" sz="1200" dirty="0">
                        <a:solidFill>
                          <a:schemeClr val="tx1"/>
                        </a:solidFill>
                      </a:endParaRPr>
                    </a:p>
                  </a:txBody>
                  <a:tcPr marL="91434" marR="91434" marT="45722" marB="45722"/>
                </a:tc>
                <a:tc>
                  <a:txBody>
                    <a:bodyPr/>
                    <a:lstStyle/>
                    <a:p>
                      <a:r>
                        <a:rPr lang="tr-TR" sz="1200" dirty="0" smtClean="0">
                          <a:solidFill>
                            <a:schemeClr val="tx1"/>
                          </a:solidFill>
                        </a:rPr>
                        <a:t>% 79,22</a:t>
                      </a:r>
                      <a:endParaRPr lang="tr-TR" sz="1200" dirty="0">
                        <a:solidFill>
                          <a:schemeClr val="tx1"/>
                        </a:solidFill>
                      </a:endParaRPr>
                    </a:p>
                  </a:txBody>
                  <a:tcPr marL="91434" marR="91434" marT="45722" marB="45722"/>
                </a:tc>
                <a:tc>
                  <a:txBody>
                    <a:bodyPr/>
                    <a:lstStyle/>
                    <a:p>
                      <a:r>
                        <a:rPr lang="tr-TR" sz="1200" dirty="0" smtClean="0">
                          <a:solidFill>
                            <a:schemeClr val="tx1"/>
                          </a:solidFill>
                        </a:rPr>
                        <a:t>- %11,71</a:t>
                      </a:r>
                      <a:endParaRPr lang="tr-TR" sz="1200" dirty="0">
                        <a:solidFill>
                          <a:schemeClr val="tx1"/>
                        </a:solidFill>
                      </a:endParaRPr>
                    </a:p>
                  </a:txBody>
                  <a:tcPr marL="91434" marR="91434" marT="45722" marB="45722"/>
                </a:tc>
                <a:extLst>
                  <a:ext uri="{0D108BD9-81ED-4DB2-BD59-A6C34878D82A}">
                    <a16:rowId xmlns:a16="http://schemas.microsoft.com/office/drawing/2014/main" val="10013"/>
                  </a:ext>
                </a:extLst>
              </a:tr>
              <a:tr h="277125">
                <a:tc>
                  <a:txBody>
                    <a:bodyPr/>
                    <a:lstStyle/>
                    <a:p>
                      <a:endParaRPr lang="tr-TR" sz="1200" dirty="0" smtClean="0"/>
                    </a:p>
                  </a:txBody>
                  <a:tcPr marL="91434" marR="91434" marT="45722" marB="45722"/>
                </a:tc>
                <a:tc>
                  <a:txBody>
                    <a:bodyPr/>
                    <a:lstStyle/>
                    <a:p>
                      <a:endParaRPr lang="tr-TR" sz="1200" dirty="0" smtClean="0"/>
                    </a:p>
                  </a:txBody>
                  <a:tcPr marL="91434" marR="91434" marT="45722" marB="45722"/>
                </a:tc>
                <a:tc>
                  <a:txBody>
                    <a:bodyPr/>
                    <a:lstStyle/>
                    <a:p>
                      <a:endParaRPr lang="tr-TR" sz="1200" dirty="0"/>
                    </a:p>
                  </a:txBody>
                  <a:tcPr marL="91434" marR="91434" marT="45722" marB="45722"/>
                </a:tc>
                <a:tc>
                  <a:txBody>
                    <a:bodyPr/>
                    <a:lstStyle/>
                    <a:p>
                      <a:endParaRPr lang="tr-TR" sz="1200" dirty="0"/>
                    </a:p>
                  </a:txBody>
                  <a:tcPr marL="91434" marR="91434" marT="45722" marB="45722"/>
                </a:tc>
                <a:tc>
                  <a:txBody>
                    <a:bodyPr/>
                    <a:lstStyle/>
                    <a:p>
                      <a:endParaRPr lang="tr-TR" sz="1200" dirty="0"/>
                    </a:p>
                  </a:txBody>
                  <a:tcPr marL="91434" marR="91434" marT="45722" marB="45722"/>
                </a:tc>
                <a:tc>
                  <a:txBody>
                    <a:bodyPr/>
                    <a:lstStyle/>
                    <a:p>
                      <a:endParaRPr lang="tr-TR" sz="1200" dirty="0"/>
                    </a:p>
                  </a:txBody>
                  <a:tcPr marL="91434" marR="91434" marT="45722" marB="45722"/>
                </a:tc>
                <a:extLst>
                  <a:ext uri="{0D108BD9-81ED-4DB2-BD59-A6C34878D82A}">
                    <a16:rowId xmlns:a16="http://schemas.microsoft.com/office/drawing/2014/main" val="10014"/>
                  </a:ext>
                </a:extLst>
              </a:tr>
            </a:tbl>
          </a:graphicData>
        </a:graphic>
      </p:graphicFrame>
      <p:pic>
        <p:nvPicPr>
          <p:cNvPr id="4" name="Picture 2" descr="C:\Users\Aliağa Ticaret Odası\Desktop\Untitl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94" y="30358"/>
            <a:ext cx="805593" cy="8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02"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tr-TR" altLang="tr-TR" sz="1000" b="1" dirty="0" smtClean="0">
              <a:solidFill>
                <a:srgbClr val="404040"/>
              </a:solidFill>
              <a:latin typeface="Ebrima" panose="02000000000000000000" pitchFamily="2" charset="0"/>
            </a:endParaRPr>
          </a:p>
        </p:txBody>
      </p:sp>
    </p:spTree>
    <p:extLst>
      <p:ext uri="{BB962C8B-B14F-4D97-AF65-F5344CB8AC3E}">
        <p14:creationId xmlns:p14="http://schemas.microsoft.com/office/powerpoint/2010/main" val="2403293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81542" y="885804"/>
            <a:ext cx="8229600" cy="1143000"/>
          </a:xfrm>
        </p:spPr>
        <p:txBody>
          <a:bodyPr>
            <a:normAutofit fontScale="90000"/>
          </a:bodyPr>
          <a:lstStyle/>
          <a:p>
            <a:pPr algn="ctr"/>
            <a:r>
              <a:rPr lang="tr-TR" sz="2800" b="1" dirty="0" smtClean="0"/>
              <a:t>ULAŞTIRMA BAKANLIĞININ DÜZENLEDİĞİ ‘ALİAĞA BÖLGESİ LİMANLAR ve SUYOLLARI EMNİYET DEĞERLENDİRMESİ’ TOPLANTISINA KATILDIK</a:t>
            </a:r>
            <a:br>
              <a:rPr lang="tr-TR" sz="2800" b="1" dirty="0" smtClean="0"/>
            </a:br>
            <a:r>
              <a:rPr lang="tr-TR" sz="2200" b="1" dirty="0" smtClean="0"/>
              <a:t>22.01.2016</a:t>
            </a:r>
            <a:endParaRPr lang="tr-TR" sz="2200" b="1" dirty="0"/>
          </a:p>
        </p:txBody>
      </p:sp>
      <p:pic>
        <p:nvPicPr>
          <p:cNvPr id="26626" name="Picture 2" descr="C:\Users\arge\Downloads\20160121_095910.jpg"/>
          <p:cNvPicPr>
            <a:picLocks noGrp="1" noChangeAspect="1" noChangeArrowheads="1"/>
          </p:cNvPicPr>
          <p:nvPr>
            <p:ph idx="1"/>
          </p:nvPr>
        </p:nvPicPr>
        <p:blipFill>
          <a:blip r:embed="rId2" cstate="print"/>
          <a:srcRect/>
          <a:stretch>
            <a:fillRect/>
          </a:stretch>
        </p:blipFill>
        <p:spPr bwMode="auto">
          <a:xfrm>
            <a:off x="670278" y="2112448"/>
            <a:ext cx="7803444" cy="4389437"/>
          </a:xfrm>
          <a:prstGeom prst="rect">
            <a:avLst/>
          </a:prstGeom>
          <a:noFill/>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66440" y="72008"/>
            <a:ext cx="905421" cy="908720"/>
          </a:xfrm>
          <a:prstGeom prst="rect">
            <a:avLst/>
          </a:prstGeom>
          <a:noFill/>
          <a:ln w="9525">
            <a:noFill/>
            <a:miter lim="800000"/>
            <a:headEnd/>
            <a:tailEnd/>
          </a:ln>
        </p:spPr>
      </p:pic>
    </p:spTree>
    <p:extLst>
      <p:ext uri="{BB962C8B-B14F-4D97-AF65-F5344CB8AC3E}">
        <p14:creationId xmlns:p14="http://schemas.microsoft.com/office/powerpoint/2010/main" val="2467380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4868" y="958015"/>
            <a:ext cx="8229600" cy="996720"/>
          </a:xfrm>
        </p:spPr>
        <p:txBody>
          <a:bodyPr>
            <a:normAutofit fontScale="90000"/>
          </a:bodyPr>
          <a:lstStyle/>
          <a:p>
            <a:pPr algn="ctr"/>
            <a:r>
              <a:rPr lang="tr-TR" sz="3100" b="1" dirty="0" smtClean="0"/>
              <a:t>TİRE’DE DÜZENLENEN YÖNETİM KURULLARI ORTAK TOPLANTISINA KATILDIK</a:t>
            </a:r>
            <a:r>
              <a:rPr lang="tr-TR" sz="3200" b="1" dirty="0" smtClean="0"/>
              <a:t/>
            </a:r>
            <a:br>
              <a:rPr lang="tr-TR" sz="3200" b="1" dirty="0" smtClean="0"/>
            </a:br>
            <a:r>
              <a:rPr lang="tr-TR" sz="2400" b="1" dirty="0" smtClean="0"/>
              <a:t>24.01.2016</a:t>
            </a:r>
            <a:endParaRPr lang="tr-TR" sz="24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5122" name="Picture 2" descr="D:\KAYITLAR\BASIN\BÜLTEN\2016\01 OCAK\KOSGEB EĞİTİM DUYURU 20.01.2015\ASD.jpg"/>
          <p:cNvPicPr>
            <a:picLocks noGrp="1" noChangeAspect="1" noChangeArrowheads="1"/>
          </p:cNvPicPr>
          <p:nvPr>
            <p:ph idx="1"/>
          </p:nvPr>
        </p:nvPicPr>
        <p:blipFill>
          <a:blip r:embed="rId3" cstate="print"/>
          <a:srcRect/>
          <a:stretch>
            <a:fillRect/>
          </a:stretch>
        </p:blipFill>
        <p:spPr bwMode="auto">
          <a:xfrm>
            <a:off x="827584" y="2084458"/>
            <a:ext cx="7344816" cy="4389437"/>
          </a:xfrm>
          <a:prstGeom prst="rect">
            <a:avLst/>
          </a:prstGeom>
          <a:noFill/>
        </p:spPr>
      </p:pic>
    </p:spTree>
    <p:extLst>
      <p:ext uri="{BB962C8B-B14F-4D97-AF65-F5344CB8AC3E}">
        <p14:creationId xmlns:p14="http://schemas.microsoft.com/office/powerpoint/2010/main" val="7128777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4868" y="907309"/>
            <a:ext cx="8229600" cy="1143000"/>
          </a:xfrm>
        </p:spPr>
        <p:txBody>
          <a:bodyPr>
            <a:noAutofit/>
          </a:bodyPr>
          <a:lstStyle/>
          <a:p>
            <a:pPr algn="ctr"/>
            <a:r>
              <a:rPr lang="tr-TR" sz="2000" b="1" dirty="0" smtClean="0"/>
              <a:t>ULAŞTIRMA, DENİZCİLİK VE HABERLEŞME BAKANLIĞI ‘NIN "ÇANDARLI VE NEMRUT KOYU LİMANLARI ULAŞIM MODLARINA OTOYOL VE DEMİRYOLU BAĞLANTILARINININ GERÇEKLEŞTİRİLMESİ" TOPLANTISINA KATILDIK</a:t>
            </a:r>
            <a:br>
              <a:rPr lang="tr-TR" sz="2000" b="1" dirty="0" smtClean="0"/>
            </a:br>
            <a:r>
              <a:rPr lang="tr-TR" sz="2000" b="1" dirty="0" smtClean="0"/>
              <a:t>16.02.2016</a:t>
            </a:r>
            <a:endParaRPr lang="tr-TR" sz="2000" b="1"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1105" y="2153827"/>
            <a:ext cx="6885271" cy="4590181"/>
          </a:xfrm>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66440" y="72008"/>
            <a:ext cx="905421" cy="908720"/>
          </a:xfrm>
          <a:prstGeom prst="rect">
            <a:avLst/>
          </a:prstGeom>
          <a:noFill/>
          <a:ln w="9525">
            <a:noFill/>
            <a:miter lim="800000"/>
            <a:headEnd/>
            <a:tailEnd/>
          </a:ln>
        </p:spPr>
      </p:pic>
    </p:spTree>
    <p:extLst>
      <p:ext uri="{BB962C8B-B14F-4D97-AF65-F5344CB8AC3E}">
        <p14:creationId xmlns:p14="http://schemas.microsoft.com/office/powerpoint/2010/main" val="14385209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18864" y="1048482"/>
            <a:ext cx="8229600" cy="1143000"/>
          </a:xfrm>
        </p:spPr>
        <p:txBody>
          <a:bodyPr>
            <a:noAutofit/>
          </a:bodyPr>
          <a:lstStyle/>
          <a:p>
            <a:pPr algn="ctr"/>
            <a:r>
              <a:rPr lang="tr-TR" sz="2300" b="1" dirty="0" smtClean="0"/>
              <a:t>EGE BÖLGE SANAYİ ODASI’NIN YILIN YATIRIM VE ÜRETİM ALANINDA BAŞARILI OLAN SANAYİCİLERİNİ ‘2014 YILI BAŞARILI SANAYİ KURULUŞLARI TÖRENİ’ İLE ÖDÜLLENDİRDİĞİ TOPLANTIYA KATILDIK</a:t>
            </a:r>
            <a:br>
              <a:rPr lang="tr-TR" sz="2300" b="1" dirty="0" smtClean="0"/>
            </a:br>
            <a:r>
              <a:rPr lang="tr-TR" sz="2000" b="1" dirty="0" smtClean="0"/>
              <a:t>06.03.2016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2307916"/>
            <a:ext cx="6584155" cy="4389437"/>
          </a:xfrm>
        </p:spPr>
      </p:pic>
    </p:spTree>
    <p:extLst>
      <p:ext uri="{BB962C8B-B14F-4D97-AF65-F5344CB8AC3E}">
        <p14:creationId xmlns:p14="http://schemas.microsoft.com/office/powerpoint/2010/main" val="31769472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136136"/>
            <a:ext cx="8229600" cy="996720"/>
          </a:xfrm>
        </p:spPr>
        <p:txBody>
          <a:bodyPr>
            <a:noAutofit/>
          </a:bodyPr>
          <a:lstStyle/>
          <a:p>
            <a:pPr algn="ctr"/>
            <a:r>
              <a:rPr lang="tr-TR" sz="2400" b="1" dirty="0" smtClean="0"/>
              <a:t>ODAMIZI DAHA ÖNCEDEN ZİYARET EDEN SOMA </a:t>
            </a:r>
            <a:r>
              <a:rPr lang="tr-TR" sz="2400" b="1" dirty="0"/>
              <a:t>TİCARET VE SANAYİ ODASI’NA YÖNETİM </a:t>
            </a:r>
            <a:r>
              <a:rPr lang="tr-TR" sz="2400" b="1" dirty="0" smtClean="0"/>
              <a:t>KURULU OLARAK İADE-İ ZİYARETTE BULUNDUK</a:t>
            </a:r>
            <a:br>
              <a:rPr lang="tr-TR" sz="2400" b="1" dirty="0" smtClean="0"/>
            </a:br>
            <a:r>
              <a:rPr lang="tr-TR" sz="2000" b="1" dirty="0" smtClean="0"/>
              <a:t>16.03.2016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1026" name="Picture 2" descr="http://www.alto.org.tr/media/k2/items/cache/20e5a8f04c915400de5dd2bc304490c1_X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420888"/>
            <a:ext cx="8229600"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436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9150" y="1168646"/>
            <a:ext cx="8229600" cy="1143000"/>
          </a:xfrm>
        </p:spPr>
        <p:txBody>
          <a:bodyPr>
            <a:noAutofit/>
          </a:bodyPr>
          <a:lstStyle/>
          <a:p>
            <a:pPr algn="ctr"/>
            <a:r>
              <a:rPr lang="tr-TR" sz="2500" b="1" dirty="0" smtClean="0"/>
              <a:t>İZMİR'DE KENT YÖNETİCİLERİNİ VE TURİZMCİLERİ TEK ÇATI ALTINDA TOPLAYAN İZMİR TURİZM TANITMA VAKFI'NIN (İZTAV) GENEL KURULUNA KATILDIK</a:t>
            </a:r>
            <a:br>
              <a:rPr lang="tr-TR" sz="2500" b="1" dirty="0" smtClean="0"/>
            </a:br>
            <a:r>
              <a:rPr lang="tr-TR" sz="2000" b="1" dirty="0" smtClean="0"/>
              <a:t>25.04.2016</a:t>
            </a:r>
            <a:endParaRPr lang="tr-TR" sz="2000" b="1" dirty="0"/>
          </a:p>
        </p:txBody>
      </p:sp>
      <p:pic>
        <p:nvPicPr>
          <p:cNvPr id="2050" name="Picture 2" descr="http://www.kentyasam.com/izmir-turizmi-iztava-emanet-hbrfoto-2016-2016042608163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60725" y="2424917"/>
            <a:ext cx="7283683" cy="3524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66440" y="72008"/>
            <a:ext cx="905421" cy="908720"/>
          </a:xfrm>
          <a:prstGeom prst="rect">
            <a:avLst/>
          </a:prstGeom>
          <a:noFill/>
          <a:ln w="9525">
            <a:noFill/>
            <a:miter lim="800000"/>
            <a:headEnd/>
            <a:tailEnd/>
          </a:ln>
        </p:spPr>
      </p:pic>
    </p:spTree>
    <p:extLst>
      <p:ext uri="{BB962C8B-B14F-4D97-AF65-F5344CB8AC3E}">
        <p14:creationId xmlns:p14="http://schemas.microsoft.com/office/powerpoint/2010/main" val="34064068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539552" y="917848"/>
            <a:ext cx="8229600" cy="1143000"/>
          </a:xfrm>
        </p:spPr>
        <p:txBody>
          <a:bodyPr>
            <a:noAutofit/>
          </a:bodyPr>
          <a:lstStyle/>
          <a:p>
            <a:pPr algn="ctr"/>
            <a:r>
              <a:rPr lang="tr-TR" sz="2800" b="1" dirty="0" smtClean="0"/>
              <a:t>TÜRKİYE ODALAR VE BORSALAR BİRLİĞİ’NİN (TOBB) 72’NCİ GENEL KURULU’NA KATILDIK</a:t>
            </a:r>
            <a:br>
              <a:rPr lang="tr-TR" sz="2800" b="1" dirty="0" smtClean="0"/>
            </a:br>
            <a:r>
              <a:rPr lang="tr-TR" sz="2000" b="1" dirty="0" smtClean="0"/>
              <a:t>11.05.2016</a:t>
            </a:r>
            <a:endParaRPr lang="tr-TR" sz="2000" b="1" dirty="0"/>
          </a:p>
        </p:txBody>
      </p:sp>
      <p:pic>
        <p:nvPicPr>
          <p:cNvPr id="6"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1026" name="Picture 2" descr="https://scontent-frt3-1.xx.fbcdn.net/t31.0-8/13147427_10154144084187552_7059733368136554097_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2363" y="2214333"/>
            <a:ext cx="7023100" cy="438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1686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18864" y="773832"/>
            <a:ext cx="8229600" cy="710952"/>
          </a:xfrm>
        </p:spPr>
        <p:txBody>
          <a:bodyPr>
            <a:noAutofit/>
          </a:bodyPr>
          <a:lstStyle/>
          <a:p>
            <a:pPr algn="ctr"/>
            <a:r>
              <a:rPr lang="tr-TR" sz="2500" b="1" dirty="0" smtClean="0"/>
              <a:t>2. BAKIRÇAY EKONOMİ ZİRVESİNE KATILDIK</a:t>
            </a:r>
            <a:br>
              <a:rPr lang="tr-TR" sz="2500" b="1" dirty="0" smtClean="0"/>
            </a:br>
            <a:r>
              <a:rPr lang="tr-TR" sz="2000" b="1" dirty="0" smtClean="0"/>
              <a:t>15.05.2016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099" y="1847875"/>
            <a:ext cx="6585801" cy="4389437"/>
          </a:xfrm>
        </p:spPr>
      </p:pic>
    </p:spTree>
    <p:extLst>
      <p:ext uri="{BB962C8B-B14F-4D97-AF65-F5344CB8AC3E}">
        <p14:creationId xmlns:p14="http://schemas.microsoft.com/office/powerpoint/2010/main" val="32940520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0872" y="989856"/>
            <a:ext cx="8229600" cy="1143000"/>
          </a:xfrm>
        </p:spPr>
        <p:txBody>
          <a:bodyPr>
            <a:noAutofit/>
          </a:bodyPr>
          <a:lstStyle/>
          <a:p>
            <a:pPr algn="ctr"/>
            <a:r>
              <a:rPr lang="tr-TR" sz="2500" b="1" dirty="0"/>
              <a:t>DARBE GİRİŞİMİNE KARŞI TEPKİMİZİ DİLE GETİRMEK AMACIYLA </a:t>
            </a:r>
            <a:r>
              <a:rPr lang="tr-TR" sz="2500" b="1" dirty="0" smtClean="0"/>
              <a:t>365 ODA VE BORSA EŞ ZAMANLI OLARAK ORTAK BİLDİRİYİ KAMUOYUNA İLETTİK</a:t>
            </a:r>
            <a:r>
              <a:rPr lang="tr-TR" sz="2800" b="1" dirty="0" smtClean="0"/>
              <a:t/>
            </a:r>
            <a:br>
              <a:rPr lang="tr-TR" sz="2800" b="1" dirty="0" smtClean="0"/>
            </a:br>
            <a:r>
              <a:rPr lang="tr-TR" sz="2000" b="1" dirty="0" smtClean="0"/>
              <a:t>20.08.2016</a:t>
            </a:r>
            <a:endParaRPr lang="tr-TR" sz="2000" b="1" dirty="0"/>
          </a:p>
        </p:txBody>
      </p:sp>
      <p:pic>
        <p:nvPicPr>
          <p:cNvPr id="5122" name="Picture 2" descr="http://www.alto.org.tr/media/k2/items/cache/a2fb8d4e4120bcb12d9c26e25eac6030_X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09376"/>
            <a:ext cx="8229600" cy="43159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liağa Ticaret Odası\Desktop\Untitled-1.png"/>
          <p:cNvPicPr>
            <a:picLocks noChangeAspect="1" noChangeArrowheads="1"/>
          </p:cNvPicPr>
          <p:nvPr/>
        </p:nvPicPr>
        <p:blipFill>
          <a:blip r:embed="rId3" cstate="print"/>
          <a:srcRect/>
          <a:stretch>
            <a:fillRect/>
          </a:stretch>
        </p:blipFill>
        <p:spPr bwMode="auto">
          <a:xfrm>
            <a:off x="66441" y="72008"/>
            <a:ext cx="833674" cy="836712"/>
          </a:xfrm>
          <a:prstGeom prst="rect">
            <a:avLst/>
          </a:prstGeom>
          <a:noFill/>
          <a:ln w="9525">
            <a:noFill/>
            <a:miter lim="800000"/>
            <a:headEnd/>
            <a:tailEnd/>
          </a:ln>
        </p:spPr>
      </p:pic>
    </p:spTree>
    <p:extLst>
      <p:ext uri="{BB962C8B-B14F-4D97-AF65-F5344CB8AC3E}">
        <p14:creationId xmlns:p14="http://schemas.microsoft.com/office/powerpoint/2010/main" val="2961951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996720"/>
          </a:xfrm>
        </p:spPr>
        <p:txBody>
          <a:bodyPr>
            <a:normAutofit/>
          </a:bodyPr>
          <a:lstStyle/>
          <a:p>
            <a:pPr algn="ctr"/>
            <a:r>
              <a:rPr lang="tr-TR" sz="2200" b="1" dirty="0" smtClean="0"/>
              <a:t>DSP İZMİR İL YÖNETİMİ ODAMIZI ZİYARET ETTİ</a:t>
            </a:r>
            <a:br>
              <a:rPr lang="tr-TR" sz="2200" b="1" dirty="0" smtClean="0"/>
            </a:br>
            <a:r>
              <a:rPr lang="tr-TR" sz="2000" b="1" dirty="0" smtClean="0"/>
              <a:t>20.05.2016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0" y="72008"/>
            <a:ext cx="905421" cy="908720"/>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1935163"/>
            <a:ext cx="6584155" cy="4389437"/>
          </a:xfrm>
        </p:spPr>
      </p:pic>
    </p:spTree>
    <p:extLst>
      <p:ext uri="{BB962C8B-B14F-4D97-AF65-F5344CB8AC3E}">
        <p14:creationId xmlns:p14="http://schemas.microsoft.com/office/powerpoint/2010/main" val="2128658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35038" y="549275"/>
            <a:ext cx="7273925" cy="719138"/>
          </a:xfrm>
        </p:spPr>
        <p:txBody>
          <a:bodyPr>
            <a:normAutofit fontScale="90000"/>
          </a:bodyPr>
          <a:lstStyle/>
          <a:p>
            <a:pPr algn="ctr" eaLnBrk="1" fontAlgn="auto" hangingPunct="1">
              <a:spcAft>
                <a:spcPts val="0"/>
              </a:spcAft>
              <a:defRPr/>
            </a:pPr>
            <a:r>
              <a:rPr lang="tr-TR" sz="3600" b="1" dirty="0" smtClean="0">
                <a:solidFill>
                  <a:schemeClr val="tx1">
                    <a:lumMod val="75000"/>
                    <a:lumOff val="25000"/>
                  </a:schemeClr>
                </a:solidFill>
                <a:latin typeface="Ebrima" pitchFamily="2" charset="0"/>
                <a:ea typeface="Ebrima" pitchFamily="2" charset="0"/>
                <a:cs typeface="Ebrima" pitchFamily="2" charset="0"/>
              </a:rPr>
              <a:t/>
            </a:r>
            <a:br>
              <a:rPr lang="tr-TR" sz="3600" b="1" dirty="0" smtClean="0">
                <a:solidFill>
                  <a:schemeClr val="tx1">
                    <a:lumMod val="75000"/>
                    <a:lumOff val="25000"/>
                  </a:schemeClr>
                </a:solidFill>
                <a:latin typeface="Ebrima" pitchFamily="2" charset="0"/>
                <a:ea typeface="Ebrima" pitchFamily="2" charset="0"/>
                <a:cs typeface="Ebrima" pitchFamily="2" charset="0"/>
              </a:rPr>
            </a:br>
            <a:endParaRPr lang="tr-TR" sz="3600" b="1" dirty="0">
              <a:solidFill>
                <a:schemeClr val="tx1">
                  <a:lumMod val="75000"/>
                  <a:lumOff val="25000"/>
                </a:schemeClr>
              </a:solidFill>
              <a:latin typeface="Ebrima" pitchFamily="2" charset="0"/>
              <a:ea typeface="Ebrima" pitchFamily="2" charset="0"/>
              <a:cs typeface="Ebrima" pitchFamily="2" charset="0"/>
            </a:endParaRPr>
          </a:p>
        </p:txBody>
      </p:sp>
      <p:graphicFrame>
        <p:nvGraphicFramePr>
          <p:cNvPr id="6" name="5 İçerik Yer Tutucusu"/>
          <p:cNvGraphicFramePr>
            <a:graphicFrameLocks noGrp="1"/>
          </p:cNvGraphicFramePr>
          <p:nvPr>
            <p:ph idx="1"/>
          </p:nvPr>
        </p:nvGraphicFramePr>
        <p:xfrm>
          <a:off x="457200" y="1052513"/>
          <a:ext cx="8362949" cy="2581276"/>
        </p:xfrm>
        <a:graphic>
          <a:graphicData uri="http://schemas.openxmlformats.org/drawingml/2006/table">
            <a:tbl>
              <a:tblPr firstRow="1" bandRow="1">
                <a:tableStyleId>{5C22544A-7EE6-4342-B048-85BDC9FD1C3A}</a:tableStyleId>
              </a:tblPr>
              <a:tblGrid>
                <a:gridCol w="2129790">
                  <a:extLst>
                    <a:ext uri="{9D8B030D-6E8A-4147-A177-3AD203B41FA5}">
                      <a16:colId xmlns:a16="http://schemas.microsoft.com/office/drawing/2014/main" val="20000"/>
                    </a:ext>
                  </a:extLst>
                </a:gridCol>
                <a:gridCol w="1606484">
                  <a:extLst>
                    <a:ext uri="{9D8B030D-6E8A-4147-A177-3AD203B41FA5}">
                      <a16:colId xmlns:a16="http://schemas.microsoft.com/office/drawing/2014/main" val="20001"/>
                    </a:ext>
                  </a:extLst>
                </a:gridCol>
                <a:gridCol w="1670743">
                  <a:extLst>
                    <a:ext uri="{9D8B030D-6E8A-4147-A177-3AD203B41FA5}">
                      <a16:colId xmlns:a16="http://schemas.microsoft.com/office/drawing/2014/main" val="20002"/>
                    </a:ext>
                  </a:extLst>
                </a:gridCol>
                <a:gridCol w="1156668">
                  <a:extLst>
                    <a:ext uri="{9D8B030D-6E8A-4147-A177-3AD203B41FA5}">
                      <a16:colId xmlns:a16="http://schemas.microsoft.com/office/drawing/2014/main" val="20003"/>
                    </a:ext>
                  </a:extLst>
                </a:gridCol>
                <a:gridCol w="899632">
                  <a:extLst>
                    <a:ext uri="{9D8B030D-6E8A-4147-A177-3AD203B41FA5}">
                      <a16:colId xmlns:a16="http://schemas.microsoft.com/office/drawing/2014/main" val="20004"/>
                    </a:ext>
                  </a:extLst>
                </a:gridCol>
                <a:gridCol w="899632">
                  <a:extLst>
                    <a:ext uri="{9D8B030D-6E8A-4147-A177-3AD203B41FA5}">
                      <a16:colId xmlns:a16="http://schemas.microsoft.com/office/drawing/2014/main" val="20005"/>
                    </a:ext>
                  </a:extLst>
                </a:gridCol>
              </a:tblGrid>
              <a:tr h="640269">
                <a:tc>
                  <a:txBody>
                    <a:bodyPr/>
                    <a:lstStyle/>
                    <a:p>
                      <a:r>
                        <a:rPr lang="tr-TR" sz="1200" dirty="0" smtClean="0"/>
                        <a:t>GELİR HESAP ADI</a:t>
                      </a:r>
                      <a:endParaRPr lang="tr-TR" sz="1200" dirty="0"/>
                    </a:p>
                  </a:txBody>
                  <a:tcPr marL="91436" marR="91436" marT="45734" marB="45734"/>
                </a:tc>
                <a:tc>
                  <a:txBody>
                    <a:bodyPr/>
                    <a:lstStyle/>
                    <a:p>
                      <a:r>
                        <a:rPr lang="tr-TR" sz="1200" dirty="0" smtClean="0"/>
                        <a:t>2016 YILI AYRILAN BÜTÇE</a:t>
                      </a:r>
                      <a:endParaRPr lang="tr-TR" sz="1200" dirty="0"/>
                    </a:p>
                  </a:txBody>
                  <a:tcPr marL="91436" marR="91436" marT="45734" marB="45734"/>
                </a:tc>
                <a:tc>
                  <a:txBody>
                    <a:bodyPr/>
                    <a:lstStyle/>
                    <a:p>
                      <a:r>
                        <a:rPr lang="tr-TR" sz="1200" dirty="0" smtClean="0"/>
                        <a:t>04 ARALIK TARİHİNE KADAR GERÇEKLEŞEN</a:t>
                      </a:r>
                      <a:endParaRPr lang="tr-TR" sz="1200" dirty="0"/>
                    </a:p>
                  </a:txBody>
                  <a:tcPr marL="91436" marR="91436" marT="45734" marB="45734"/>
                </a:tc>
                <a:tc>
                  <a:txBody>
                    <a:bodyPr/>
                    <a:lstStyle/>
                    <a:p>
                      <a:r>
                        <a:rPr lang="tr-TR" sz="1200" dirty="0" smtClean="0"/>
                        <a:t>GERÇEKLEŞME</a:t>
                      </a:r>
                      <a:r>
                        <a:rPr lang="tr-TR" sz="1200" baseline="0" dirty="0" smtClean="0"/>
                        <a:t> YÜZDESİ</a:t>
                      </a:r>
                      <a:endParaRPr lang="tr-TR" sz="1200" dirty="0"/>
                    </a:p>
                  </a:txBody>
                  <a:tcPr marL="91436" marR="91436" marT="45734" marB="45734"/>
                </a:tc>
                <a:tc>
                  <a:txBody>
                    <a:bodyPr/>
                    <a:lstStyle/>
                    <a:p>
                      <a:r>
                        <a:rPr lang="tr-TR" sz="1200" dirty="0" smtClean="0"/>
                        <a:t>TOPLAM</a:t>
                      </a:r>
                      <a:r>
                        <a:rPr lang="tr-TR" sz="1200" baseline="0" dirty="0" smtClean="0"/>
                        <a:t> GELİRDEYÜZDESİ</a:t>
                      </a:r>
                      <a:endParaRPr lang="tr-TR" sz="1200" dirty="0"/>
                    </a:p>
                  </a:txBody>
                  <a:tcPr marL="91436" marR="91436" marT="45734" marB="45734"/>
                </a:tc>
                <a:tc>
                  <a:txBody>
                    <a:bodyPr/>
                    <a:lstStyle/>
                    <a:p>
                      <a:r>
                        <a:rPr lang="tr-TR" sz="1200" dirty="0" smtClean="0"/>
                        <a:t>2015</a:t>
                      </a:r>
                      <a:r>
                        <a:rPr lang="tr-TR" sz="1200" baseline="0" dirty="0" smtClean="0"/>
                        <a:t> </a:t>
                      </a:r>
                      <a:r>
                        <a:rPr lang="tr-TR" sz="1200" dirty="0" smtClean="0"/>
                        <a:t>YILINA KIYASLA</a:t>
                      </a:r>
                      <a:endParaRPr lang="tr-TR" sz="1200" dirty="0"/>
                    </a:p>
                  </a:txBody>
                  <a:tcPr marL="91436" marR="91436" marT="45734" marB="45734"/>
                </a:tc>
                <a:extLst>
                  <a:ext uri="{0D108BD9-81ED-4DB2-BD59-A6C34878D82A}">
                    <a16:rowId xmlns:a16="http://schemas.microsoft.com/office/drawing/2014/main" val="10000"/>
                  </a:ext>
                </a:extLst>
              </a:tr>
              <a:tr h="370918">
                <a:tc>
                  <a:txBody>
                    <a:bodyPr/>
                    <a:lstStyle/>
                    <a:p>
                      <a:r>
                        <a:rPr lang="tr-TR" sz="1200" dirty="0" smtClean="0">
                          <a:solidFill>
                            <a:schemeClr val="tx1"/>
                          </a:solidFill>
                        </a:rPr>
                        <a:t>KİRA GELİRLERİ</a:t>
                      </a:r>
                      <a:endParaRPr lang="tr-TR" sz="1200" dirty="0">
                        <a:solidFill>
                          <a:schemeClr val="tx1"/>
                        </a:solidFill>
                      </a:endParaRPr>
                    </a:p>
                  </a:txBody>
                  <a:tcPr marL="91436" marR="91436" marT="45734" marB="45734"/>
                </a:tc>
                <a:tc>
                  <a:txBody>
                    <a:bodyPr/>
                    <a:lstStyle/>
                    <a:p>
                      <a:r>
                        <a:rPr lang="tr-TR" sz="1200" dirty="0" smtClean="0">
                          <a:solidFill>
                            <a:schemeClr val="tx1"/>
                          </a:solidFill>
                        </a:rPr>
                        <a:t>1.000,00.TL</a:t>
                      </a:r>
                      <a:endParaRPr lang="tr-TR" sz="1200" dirty="0">
                        <a:solidFill>
                          <a:schemeClr val="tx1"/>
                        </a:solidFill>
                      </a:endParaRPr>
                    </a:p>
                  </a:txBody>
                  <a:tcPr marL="91436" marR="91436" marT="45734" marB="45734"/>
                </a:tc>
                <a:tc>
                  <a:txBody>
                    <a:bodyPr/>
                    <a:lstStyle/>
                    <a:p>
                      <a:r>
                        <a:rPr lang="tr-TR" sz="1200" dirty="0" smtClean="0">
                          <a:solidFill>
                            <a:schemeClr val="tx1"/>
                          </a:solidFill>
                        </a:rPr>
                        <a:t>0</a:t>
                      </a:r>
                      <a:endParaRPr lang="tr-TR" sz="1200" dirty="0">
                        <a:solidFill>
                          <a:schemeClr val="tx1"/>
                        </a:solidFill>
                      </a:endParaRPr>
                    </a:p>
                  </a:txBody>
                  <a:tcPr marL="91436" marR="91436" marT="45734" marB="45734"/>
                </a:tc>
                <a:tc>
                  <a:txBody>
                    <a:bodyPr/>
                    <a:lstStyle/>
                    <a:p>
                      <a:r>
                        <a:rPr lang="tr-TR" sz="1200" dirty="0" smtClean="0">
                          <a:solidFill>
                            <a:schemeClr val="tx1"/>
                          </a:solidFill>
                        </a:rPr>
                        <a:t>-</a:t>
                      </a:r>
                      <a:endParaRPr lang="tr-TR" sz="1200" dirty="0">
                        <a:solidFill>
                          <a:schemeClr val="tx1"/>
                        </a:solidFill>
                      </a:endParaRPr>
                    </a:p>
                  </a:txBody>
                  <a:tcPr marL="91436" marR="91436" marT="45734" marB="45734"/>
                </a:tc>
                <a:tc>
                  <a:txBody>
                    <a:bodyPr/>
                    <a:lstStyle/>
                    <a:p>
                      <a:r>
                        <a:rPr lang="tr-TR" sz="1200" dirty="0" smtClean="0">
                          <a:solidFill>
                            <a:schemeClr val="tx1"/>
                          </a:solidFill>
                        </a:rPr>
                        <a:t>-</a:t>
                      </a:r>
                      <a:endParaRPr lang="tr-TR" sz="1200" dirty="0">
                        <a:solidFill>
                          <a:schemeClr val="tx1"/>
                        </a:solidFill>
                      </a:endParaRPr>
                    </a:p>
                  </a:txBody>
                  <a:tcPr marL="91436" marR="91436" marT="45734" marB="45734"/>
                </a:tc>
                <a:tc>
                  <a:txBody>
                    <a:bodyPr/>
                    <a:lstStyle/>
                    <a:p>
                      <a:r>
                        <a:rPr lang="tr-TR" sz="1200" dirty="0" smtClean="0">
                          <a:solidFill>
                            <a:schemeClr val="tx1"/>
                          </a:solidFill>
                        </a:rPr>
                        <a:t>-</a:t>
                      </a:r>
                      <a:endParaRPr lang="tr-TR" sz="1200" dirty="0">
                        <a:solidFill>
                          <a:schemeClr val="tx1"/>
                        </a:solidFill>
                      </a:endParaRPr>
                    </a:p>
                  </a:txBody>
                  <a:tcPr marL="91436" marR="91436" marT="45734" marB="45734"/>
                </a:tc>
                <a:extLst>
                  <a:ext uri="{0D108BD9-81ED-4DB2-BD59-A6C34878D82A}">
                    <a16:rowId xmlns:a16="http://schemas.microsoft.com/office/drawing/2014/main" val="10001"/>
                  </a:ext>
                </a:extLst>
              </a:tr>
              <a:tr h="457335">
                <a:tc>
                  <a:txBody>
                    <a:bodyPr/>
                    <a:lstStyle/>
                    <a:p>
                      <a:r>
                        <a:rPr lang="tr-TR" sz="1200" dirty="0" smtClean="0">
                          <a:solidFill>
                            <a:schemeClr val="tx1"/>
                          </a:solidFill>
                        </a:rPr>
                        <a:t>MENKUL KIYMET SATIŞ</a:t>
                      </a:r>
                      <a:r>
                        <a:rPr lang="tr-TR" sz="1200" baseline="0" dirty="0" smtClean="0">
                          <a:solidFill>
                            <a:schemeClr val="tx1"/>
                          </a:solidFill>
                        </a:rPr>
                        <a:t> GELİRLERİ</a:t>
                      </a:r>
                      <a:endParaRPr lang="tr-TR" sz="1200" dirty="0">
                        <a:solidFill>
                          <a:schemeClr val="tx1"/>
                        </a:solidFill>
                      </a:endParaRPr>
                    </a:p>
                  </a:txBody>
                  <a:tcPr marL="91436" marR="91436" marT="45734" marB="45734"/>
                </a:tc>
                <a:tc>
                  <a:txBody>
                    <a:bodyPr/>
                    <a:lstStyle/>
                    <a:p>
                      <a:r>
                        <a:rPr lang="tr-TR" sz="1200" dirty="0" smtClean="0">
                          <a:solidFill>
                            <a:schemeClr val="tx1"/>
                          </a:solidFill>
                        </a:rPr>
                        <a:t>1.000,00.TL</a:t>
                      </a:r>
                      <a:endParaRPr lang="tr-TR" sz="1200" dirty="0">
                        <a:solidFill>
                          <a:schemeClr val="tx1"/>
                        </a:solidFill>
                      </a:endParaRPr>
                    </a:p>
                  </a:txBody>
                  <a:tcPr marL="91436" marR="91436" marT="45734" marB="45734"/>
                </a:tc>
                <a:tc>
                  <a:txBody>
                    <a:bodyPr/>
                    <a:lstStyle/>
                    <a:p>
                      <a:r>
                        <a:rPr lang="tr-TR" sz="1200" dirty="0" smtClean="0">
                          <a:solidFill>
                            <a:schemeClr val="tx1"/>
                          </a:solidFill>
                        </a:rPr>
                        <a:t>0</a:t>
                      </a:r>
                      <a:endParaRPr lang="tr-TR" sz="1200" dirty="0">
                        <a:solidFill>
                          <a:schemeClr val="tx1"/>
                        </a:solidFill>
                      </a:endParaRPr>
                    </a:p>
                  </a:txBody>
                  <a:tcPr marL="91436" marR="91436" marT="45734" marB="45734"/>
                </a:tc>
                <a:tc>
                  <a:txBody>
                    <a:bodyPr/>
                    <a:lstStyle/>
                    <a:p>
                      <a:r>
                        <a:rPr lang="tr-TR" sz="1200" dirty="0" smtClean="0">
                          <a:solidFill>
                            <a:schemeClr val="tx1"/>
                          </a:solidFill>
                        </a:rPr>
                        <a:t>-</a:t>
                      </a:r>
                      <a:endParaRPr lang="tr-TR" sz="1200" dirty="0">
                        <a:solidFill>
                          <a:schemeClr val="tx1"/>
                        </a:solidFill>
                      </a:endParaRPr>
                    </a:p>
                  </a:txBody>
                  <a:tcPr marL="91436" marR="91436" marT="45734" marB="45734"/>
                </a:tc>
                <a:tc>
                  <a:txBody>
                    <a:bodyPr/>
                    <a:lstStyle/>
                    <a:p>
                      <a:r>
                        <a:rPr lang="tr-TR" sz="1200" dirty="0" smtClean="0">
                          <a:solidFill>
                            <a:schemeClr val="tx1"/>
                          </a:solidFill>
                        </a:rPr>
                        <a:t>-</a:t>
                      </a:r>
                      <a:endParaRPr lang="tr-TR" sz="1200" dirty="0">
                        <a:solidFill>
                          <a:schemeClr val="tx1"/>
                        </a:solidFill>
                      </a:endParaRPr>
                    </a:p>
                  </a:txBody>
                  <a:tcPr marL="91436" marR="91436" marT="45734" marB="45734"/>
                </a:tc>
                <a:tc>
                  <a:txBody>
                    <a:bodyPr/>
                    <a:lstStyle/>
                    <a:p>
                      <a:r>
                        <a:rPr lang="tr-TR" sz="1200" dirty="0" smtClean="0">
                          <a:solidFill>
                            <a:schemeClr val="tx1"/>
                          </a:solidFill>
                        </a:rPr>
                        <a:t>-</a:t>
                      </a:r>
                      <a:endParaRPr lang="tr-TR" sz="1200" dirty="0">
                        <a:solidFill>
                          <a:schemeClr val="tx1"/>
                        </a:solidFill>
                      </a:endParaRPr>
                    </a:p>
                  </a:txBody>
                  <a:tcPr marL="91436" marR="91436" marT="45734" marB="45734"/>
                </a:tc>
                <a:extLst>
                  <a:ext uri="{0D108BD9-81ED-4DB2-BD59-A6C34878D82A}">
                    <a16:rowId xmlns:a16="http://schemas.microsoft.com/office/drawing/2014/main" val="10002"/>
                  </a:ext>
                </a:extLst>
              </a:tr>
              <a:tr h="370918">
                <a:tc>
                  <a:txBody>
                    <a:bodyPr/>
                    <a:lstStyle/>
                    <a:p>
                      <a:r>
                        <a:rPr lang="tr-TR" sz="1200" dirty="0" smtClean="0">
                          <a:solidFill>
                            <a:schemeClr val="tx1"/>
                          </a:solidFill>
                        </a:rPr>
                        <a:t>KAMBİYO GELİRLERİ</a:t>
                      </a:r>
                      <a:endParaRPr lang="tr-TR" sz="1200" dirty="0">
                        <a:solidFill>
                          <a:schemeClr val="tx1"/>
                        </a:solidFill>
                      </a:endParaRPr>
                    </a:p>
                  </a:txBody>
                  <a:tcPr marL="91436" marR="91436" marT="45734" marB="45734"/>
                </a:tc>
                <a:tc>
                  <a:txBody>
                    <a:bodyPr/>
                    <a:lstStyle/>
                    <a:p>
                      <a:r>
                        <a:rPr lang="tr-TR" sz="1200" dirty="0" smtClean="0">
                          <a:solidFill>
                            <a:schemeClr val="tx1"/>
                          </a:solidFill>
                        </a:rPr>
                        <a:t>1.000,00.TL</a:t>
                      </a:r>
                      <a:endParaRPr lang="tr-TR" sz="1200" dirty="0">
                        <a:solidFill>
                          <a:schemeClr val="tx1"/>
                        </a:solidFill>
                      </a:endParaRPr>
                    </a:p>
                  </a:txBody>
                  <a:tcPr marL="91436" marR="91436" marT="45734" marB="45734"/>
                </a:tc>
                <a:tc>
                  <a:txBody>
                    <a:bodyPr/>
                    <a:lstStyle/>
                    <a:p>
                      <a:r>
                        <a:rPr lang="tr-TR" sz="1200" dirty="0" smtClean="0">
                          <a:solidFill>
                            <a:schemeClr val="tx1"/>
                          </a:solidFill>
                        </a:rPr>
                        <a:t>0</a:t>
                      </a:r>
                      <a:endParaRPr lang="tr-TR" sz="1200" dirty="0">
                        <a:solidFill>
                          <a:schemeClr val="tx1"/>
                        </a:solidFill>
                      </a:endParaRPr>
                    </a:p>
                  </a:txBody>
                  <a:tcPr marL="91436" marR="91436" marT="45734" marB="45734"/>
                </a:tc>
                <a:tc>
                  <a:txBody>
                    <a:bodyPr/>
                    <a:lstStyle/>
                    <a:p>
                      <a:r>
                        <a:rPr lang="tr-TR" sz="1200" dirty="0" smtClean="0">
                          <a:solidFill>
                            <a:schemeClr val="tx1"/>
                          </a:solidFill>
                        </a:rPr>
                        <a:t>-</a:t>
                      </a:r>
                      <a:endParaRPr lang="tr-TR" sz="1200" dirty="0">
                        <a:solidFill>
                          <a:schemeClr val="tx1"/>
                        </a:solidFill>
                      </a:endParaRPr>
                    </a:p>
                  </a:txBody>
                  <a:tcPr marL="91436" marR="91436" marT="45734" marB="45734"/>
                </a:tc>
                <a:tc>
                  <a:txBody>
                    <a:bodyPr/>
                    <a:lstStyle/>
                    <a:p>
                      <a:r>
                        <a:rPr lang="tr-TR" sz="1200" dirty="0" smtClean="0">
                          <a:solidFill>
                            <a:schemeClr val="tx1"/>
                          </a:solidFill>
                        </a:rPr>
                        <a:t>-</a:t>
                      </a:r>
                      <a:endParaRPr lang="tr-TR" sz="1200" dirty="0">
                        <a:solidFill>
                          <a:schemeClr val="tx1"/>
                        </a:solidFill>
                      </a:endParaRPr>
                    </a:p>
                  </a:txBody>
                  <a:tcPr marL="91436" marR="91436" marT="45734" marB="45734"/>
                </a:tc>
                <a:tc>
                  <a:txBody>
                    <a:bodyPr/>
                    <a:lstStyle/>
                    <a:p>
                      <a:r>
                        <a:rPr lang="tr-TR" sz="1200" dirty="0" smtClean="0">
                          <a:solidFill>
                            <a:schemeClr val="tx1"/>
                          </a:solidFill>
                        </a:rPr>
                        <a:t>-</a:t>
                      </a:r>
                      <a:endParaRPr lang="tr-TR" sz="1200" dirty="0">
                        <a:solidFill>
                          <a:schemeClr val="tx1"/>
                        </a:solidFill>
                      </a:endParaRPr>
                    </a:p>
                  </a:txBody>
                  <a:tcPr marL="91436" marR="91436" marT="45734" marB="45734"/>
                </a:tc>
                <a:extLst>
                  <a:ext uri="{0D108BD9-81ED-4DB2-BD59-A6C34878D82A}">
                    <a16:rowId xmlns:a16="http://schemas.microsoft.com/office/drawing/2014/main" val="10003"/>
                  </a:ext>
                </a:extLst>
              </a:tr>
              <a:tr h="370918">
                <a:tc>
                  <a:txBody>
                    <a:bodyPr/>
                    <a:lstStyle/>
                    <a:p>
                      <a:r>
                        <a:rPr lang="tr-TR" sz="1200" dirty="0" smtClean="0">
                          <a:solidFill>
                            <a:schemeClr val="tx1"/>
                          </a:solidFill>
                        </a:rPr>
                        <a:t>SAİR GELİRLER</a:t>
                      </a:r>
                      <a:endParaRPr lang="tr-TR" sz="1200" dirty="0">
                        <a:solidFill>
                          <a:schemeClr val="tx1"/>
                        </a:solidFill>
                      </a:endParaRPr>
                    </a:p>
                  </a:txBody>
                  <a:tcPr marL="91436" marR="91436" marT="45734" marB="45734"/>
                </a:tc>
                <a:tc>
                  <a:txBody>
                    <a:bodyPr/>
                    <a:lstStyle/>
                    <a:p>
                      <a:r>
                        <a:rPr lang="tr-TR" sz="1200" dirty="0" smtClean="0">
                          <a:solidFill>
                            <a:schemeClr val="tx1"/>
                          </a:solidFill>
                        </a:rPr>
                        <a:t>230.000,00.TL</a:t>
                      </a:r>
                      <a:endParaRPr lang="tr-TR" sz="1200" dirty="0">
                        <a:solidFill>
                          <a:schemeClr val="tx1"/>
                        </a:solidFill>
                      </a:endParaRPr>
                    </a:p>
                  </a:txBody>
                  <a:tcPr marL="91436" marR="91436" marT="45734" marB="45734"/>
                </a:tc>
                <a:tc>
                  <a:txBody>
                    <a:bodyPr/>
                    <a:lstStyle/>
                    <a:p>
                      <a:r>
                        <a:rPr lang="tr-TR" sz="1200" dirty="0" smtClean="0">
                          <a:solidFill>
                            <a:schemeClr val="tx1"/>
                          </a:solidFill>
                        </a:rPr>
                        <a:t>345.977,00.TL</a:t>
                      </a:r>
                      <a:endParaRPr lang="tr-TR" sz="1200" dirty="0">
                        <a:solidFill>
                          <a:schemeClr val="tx1"/>
                        </a:solidFill>
                      </a:endParaRPr>
                    </a:p>
                  </a:txBody>
                  <a:tcPr marL="91436" marR="91436" marT="45734" marB="45734"/>
                </a:tc>
                <a:tc>
                  <a:txBody>
                    <a:bodyPr/>
                    <a:lstStyle/>
                    <a:p>
                      <a:r>
                        <a:rPr lang="tr-TR" sz="1200" dirty="0" smtClean="0">
                          <a:solidFill>
                            <a:schemeClr val="tx1"/>
                          </a:solidFill>
                        </a:rPr>
                        <a:t>%150</a:t>
                      </a:r>
                      <a:endParaRPr lang="tr-TR" sz="1200" dirty="0">
                        <a:solidFill>
                          <a:schemeClr val="tx1"/>
                        </a:solidFill>
                      </a:endParaRPr>
                    </a:p>
                  </a:txBody>
                  <a:tcPr marL="91436" marR="91436" marT="45734" marB="45734"/>
                </a:tc>
                <a:tc>
                  <a:txBody>
                    <a:bodyPr/>
                    <a:lstStyle/>
                    <a:p>
                      <a:r>
                        <a:rPr lang="tr-TR" sz="1200" dirty="0" smtClean="0">
                          <a:solidFill>
                            <a:schemeClr val="tx1"/>
                          </a:solidFill>
                        </a:rPr>
                        <a:t>% 21,63</a:t>
                      </a:r>
                      <a:endParaRPr lang="tr-TR" sz="1200" dirty="0">
                        <a:solidFill>
                          <a:schemeClr val="tx1"/>
                        </a:solidFill>
                      </a:endParaRPr>
                    </a:p>
                  </a:txBody>
                  <a:tcPr marL="91436" marR="91436" marT="45734" marB="45734"/>
                </a:tc>
                <a:tc>
                  <a:txBody>
                    <a:bodyPr/>
                    <a:lstStyle/>
                    <a:p>
                      <a:r>
                        <a:rPr lang="tr-TR" sz="1200" dirty="0" smtClean="0">
                          <a:solidFill>
                            <a:schemeClr val="tx1"/>
                          </a:solidFill>
                        </a:rPr>
                        <a:t>+ %44,27</a:t>
                      </a:r>
                      <a:endParaRPr lang="tr-TR" sz="1200" dirty="0">
                        <a:solidFill>
                          <a:schemeClr val="tx1"/>
                        </a:solidFill>
                      </a:endParaRPr>
                    </a:p>
                  </a:txBody>
                  <a:tcPr marL="91436" marR="91436" marT="45734" marB="45734"/>
                </a:tc>
                <a:extLst>
                  <a:ext uri="{0D108BD9-81ED-4DB2-BD59-A6C34878D82A}">
                    <a16:rowId xmlns:a16="http://schemas.microsoft.com/office/drawing/2014/main" val="10004"/>
                  </a:ext>
                </a:extLst>
              </a:tr>
              <a:tr h="370918">
                <a:tc>
                  <a:txBody>
                    <a:bodyPr/>
                    <a:lstStyle/>
                    <a:p>
                      <a:r>
                        <a:rPr lang="tr-TR" sz="1200" b="1" dirty="0" smtClean="0">
                          <a:solidFill>
                            <a:schemeClr val="tx1"/>
                          </a:solidFill>
                        </a:rPr>
                        <a:t>TOPLAM</a:t>
                      </a:r>
                      <a:endParaRPr lang="tr-TR" sz="1200" b="1" dirty="0">
                        <a:solidFill>
                          <a:schemeClr val="tx1"/>
                        </a:solidFill>
                      </a:endParaRPr>
                    </a:p>
                  </a:txBody>
                  <a:tcPr marL="91436" marR="91436" marT="45734" marB="45734"/>
                </a:tc>
                <a:tc>
                  <a:txBody>
                    <a:bodyPr/>
                    <a:lstStyle/>
                    <a:p>
                      <a:r>
                        <a:rPr lang="tr-TR" sz="1200" b="1" dirty="0" smtClean="0">
                          <a:solidFill>
                            <a:schemeClr val="tx1"/>
                          </a:solidFill>
                        </a:rPr>
                        <a:t>1.600.000,00.TL</a:t>
                      </a:r>
                      <a:endParaRPr lang="tr-TR" sz="1200" b="1" dirty="0">
                        <a:solidFill>
                          <a:schemeClr val="tx1"/>
                        </a:solidFill>
                      </a:endParaRPr>
                    </a:p>
                  </a:txBody>
                  <a:tcPr marL="91436" marR="91436" marT="45734" marB="45734"/>
                </a:tc>
                <a:tc>
                  <a:txBody>
                    <a:bodyPr/>
                    <a:lstStyle/>
                    <a:p>
                      <a:r>
                        <a:rPr lang="tr-TR" sz="1200" b="1" dirty="0" smtClean="0">
                          <a:solidFill>
                            <a:schemeClr val="tx1"/>
                          </a:solidFill>
                        </a:rPr>
                        <a:t>1.342.735,81.TL</a:t>
                      </a:r>
                      <a:endParaRPr lang="tr-TR" sz="1200" b="1" dirty="0">
                        <a:solidFill>
                          <a:schemeClr val="tx1"/>
                        </a:solidFill>
                      </a:endParaRPr>
                    </a:p>
                  </a:txBody>
                  <a:tcPr marL="91436" marR="91436" marT="45734" marB="45734"/>
                </a:tc>
                <a:tc>
                  <a:txBody>
                    <a:bodyPr/>
                    <a:lstStyle/>
                    <a:p>
                      <a:r>
                        <a:rPr lang="tr-TR" sz="1200" b="1" dirty="0" smtClean="0">
                          <a:solidFill>
                            <a:schemeClr val="tx1"/>
                          </a:solidFill>
                        </a:rPr>
                        <a:t>%83,92</a:t>
                      </a:r>
                      <a:endParaRPr lang="tr-TR" sz="1200" b="1" dirty="0">
                        <a:solidFill>
                          <a:schemeClr val="tx1"/>
                        </a:solidFill>
                      </a:endParaRPr>
                    </a:p>
                  </a:txBody>
                  <a:tcPr marL="91436" marR="91436" marT="45734" marB="45734"/>
                </a:tc>
                <a:tc>
                  <a:txBody>
                    <a:bodyPr/>
                    <a:lstStyle/>
                    <a:p>
                      <a:endParaRPr lang="tr-TR" sz="1200" b="1" dirty="0">
                        <a:solidFill>
                          <a:schemeClr val="tx1"/>
                        </a:solidFill>
                      </a:endParaRPr>
                    </a:p>
                  </a:txBody>
                  <a:tcPr marL="91436" marR="91436" marT="45734" marB="45734"/>
                </a:tc>
                <a:tc>
                  <a:txBody>
                    <a:bodyPr/>
                    <a:lstStyle/>
                    <a:p>
                      <a:endParaRPr lang="tr-TR" sz="1200" b="1" dirty="0">
                        <a:solidFill>
                          <a:schemeClr val="tx1"/>
                        </a:solidFill>
                      </a:endParaRPr>
                    </a:p>
                  </a:txBody>
                  <a:tcPr marL="91436" marR="91436" marT="45734" marB="45734"/>
                </a:tc>
                <a:extLst>
                  <a:ext uri="{0D108BD9-81ED-4DB2-BD59-A6C34878D82A}">
                    <a16:rowId xmlns:a16="http://schemas.microsoft.com/office/drawing/2014/main" val="10005"/>
                  </a:ext>
                </a:extLst>
              </a:tr>
            </a:tbl>
          </a:graphicData>
        </a:graphic>
      </p:graphicFrame>
      <p:pic>
        <p:nvPicPr>
          <p:cNvPr id="4" name="Picture 2" descr="C:\Users\Aliağa Ticaret Odası\Desktop\Untitled-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96" y="42862"/>
            <a:ext cx="886014" cy="89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63" name="4 Altbilgi Yer Tutucusu"/>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tr-TR" altLang="tr-TR" sz="1000" b="1" dirty="0" smtClean="0">
              <a:solidFill>
                <a:srgbClr val="404040"/>
              </a:solidFill>
              <a:latin typeface="Ebrima" panose="02000000000000000000" pitchFamily="2" charset="0"/>
            </a:endParaRPr>
          </a:p>
        </p:txBody>
      </p:sp>
    </p:spTree>
    <p:extLst>
      <p:ext uri="{BB962C8B-B14F-4D97-AF65-F5344CB8AC3E}">
        <p14:creationId xmlns:p14="http://schemas.microsoft.com/office/powerpoint/2010/main" val="4152356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46856" y="886004"/>
            <a:ext cx="8229600" cy="996720"/>
          </a:xfrm>
        </p:spPr>
        <p:txBody>
          <a:bodyPr>
            <a:noAutofit/>
          </a:bodyPr>
          <a:lstStyle/>
          <a:p>
            <a:pPr algn="ctr"/>
            <a:r>
              <a:rPr lang="tr-TR" sz="2400" b="1" dirty="0" smtClean="0"/>
              <a:t>SELÇUK’DA DÜZENLENEN İZMİR ODA ve BORSALARININ ORTAK YÖNETİM KURULU TOPLANTISINA KATILDIK</a:t>
            </a:r>
            <a:br>
              <a:rPr lang="tr-TR" sz="2400" b="1" dirty="0" smtClean="0"/>
            </a:br>
            <a:r>
              <a:rPr lang="tr-TR" sz="2000" b="1" dirty="0" smtClean="0"/>
              <a:t>14.07.2016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35496" y="0"/>
            <a:ext cx="905421" cy="908720"/>
          </a:xfrm>
          <a:prstGeom prst="rect">
            <a:avLst/>
          </a:prstGeom>
          <a:noFill/>
          <a:ln w="9525">
            <a:noFill/>
            <a:miter lim="800000"/>
            <a:headEnd/>
            <a:tailEnd/>
          </a:ln>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69518" y="2060575"/>
            <a:ext cx="6627190" cy="4389438"/>
          </a:xfrm>
        </p:spPr>
      </p:pic>
    </p:spTree>
    <p:extLst>
      <p:ext uri="{BB962C8B-B14F-4D97-AF65-F5344CB8AC3E}">
        <p14:creationId xmlns:p14="http://schemas.microsoft.com/office/powerpoint/2010/main" val="59286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989856"/>
            <a:ext cx="8229600" cy="1143000"/>
          </a:xfrm>
        </p:spPr>
        <p:txBody>
          <a:bodyPr>
            <a:normAutofit fontScale="90000"/>
          </a:bodyPr>
          <a:lstStyle/>
          <a:p>
            <a:pPr algn="ctr"/>
            <a:r>
              <a:rPr lang="tr-TR" sz="2800" b="1" dirty="0" smtClean="0"/>
              <a:t> EBSO’DA DÜZENLENEN MESLEKİ YETERLİLİK BELGESİ ZORUNLULUĞU KAPSAMINDA İLÇELERDEKİ ODA VE BORSALARI BİLGİLENDİRME TOPLANTISINA KATILDIK</a:t>
            </a:r>
            <a:br>
              <a:rPr lang="tr-TR" sz="2800" b="1" dirty="0" smtClean="0"/>
            </a:br>
            <a:r>
              <a:rPr lang="tr-TR" sz="2200" b="1" dirty="0" smtClean="0"/>
              <a:t>20.07.2016</a:t>
            </a:r>
            <a:endParaRPr lang="tr-TR" sz="22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35496" y="0"/>
            <a:ext cx="905421" cy="908720"/>
          </a:xfrm>
          <a:prstGeom prst="rect">
            <a:avLst/>
          </a:prstGeom>
          <a:noFill/>
          <a:ln w="9525">
            <a:noFill/>
            <a:miter lim="800000"/>
            <a:headEnd/>
            <a:tailEnd/>
          </a:ln>
        </p:spPr>
      </p:pic>
      <p:pic>
        <p:nvPicPr>
          <p:cNvPr id="2050" name="Picture 2" descr="http://www.egedesonsoz.com/haber_resim/yorgancilar-dan-demirtas-a-yine-yanlis-degerlendirdi--931408.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8139" y="2492896"/>
            <a:ext cx="6830245" cy="382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85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0872" y="917848"/>
            <a:ext cx="8229600" cy="1143000"/>
          </a:xfrm>
        </p:spPr>
        <p:txBody>
          <a:bodyPr>
            <a:noAutofit/>
          </a:bodyPr>
          <a:lstStyle/>
          <a:p>
            <a:pPr algn="ctr"/>
            <a:r>
              <a:rPr lang="tr-TR" sz="2300" b="1" dirty="0"/>
              <a:t>CUMHURBAŞKANIMIZ SAYIN RECEP TAYYİP </a:t>
            </a:r>
            <a:r>
              <a:rPr lang="tr-TR" sz="2300" b="1" dirty="0" smtClean="0"/>
              <a:t>ERDOĞAN VE BAŞBAKANIMIZ SAYIN BİNALİ YILDIRIM </a:t>
            </a:r>
            <a:r>
              <a:rPr lang="tr-TR" sz="2300" b="1" dirty="0"/>
              <a:t>İLE TOBB BÜNYESİNDEKİ ODA VE BORSA BAŞKANLARININ BULUŞTUĞU İSTİŞARE TOPLANTISINA </a:t>
            </a:r>
            <a:r>
              <a:rPr lang="tr-TR" sz="2300" b="1" dirty="0" smtClean="0"/>
              <a:t>KATILDIK</a:t>
            </a:r>
            <a:br>
              <a:rPr lang="tr-TR" sz="2300" b="1" dirty="0" smtClean="0"/>
            </a:br>
            <a:r>
              <a:rPr lang="tr-TR" sz="2300" b="1" dirty="0" smtClean="0"/>
              <a:t>04.08.2016</a:t>
            </a:r>
            <a:endParaRPr lang="tr-TR" sz="23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7704" y="2132856"/>
            <a:ext cx="5256584" cy="4629483"/>
          </a:xfrm>
        </p:spPr>
      </p:pic>
    </p:spTree>
    <p:extLst>
      <p:ext uri="{BB962C8B-B14F-4D97-AF65-F5344CB8AC3E}">
        <p14:creationId xmlns:p14="http://schemas.microsoft.com/office/powerpoint/2010/main" val="1886243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8636" y="2252405"/>
            <a:ext cx="6586728" cy="4389437"/>
          </a:xfrm>
        </p:spPr>
      </p:pic>
      <p:sp>
        <p:nvSpPr>
          <p:cNvPr id="5" name="Unvan 1"/>
          <p:cNvSpPr>
            <a:spLocks noGrp="1"/>
          </p:cNvSpPr>
          <p:nvPr>
            <p:ph type="title"/>
          </p:nvPr>
        </p:nvSpPr>
        <p:spPr>
          <a:xfrm>
            <a:off x="590872" y="979109"/>
            <a:ext cx="8229600" cy="1143000"/>
          </a:xfrm>
        </p:spPr>
        <p:txBody>
          <a:bodyPr>
            <a:noAutofit/>
          </a:bodyPr>
          <a:lstStyle/>
          <a:p>
            <a:pPr algn="ctr"/>
            <a:r>
              <a:rPr lang="tr-TR" sz="2200" b="1" dirty="0"/>
              <a:t>CUMHURBAŞKANIMIZ SAYIN RECEP TAYYİP </a:t>
            </a:r>
            <a:r>
              <a:rPr lang="tr-TR" sz="2200" b="1" dirty="0" smtClean="0"/>
              <a:t>ERDOĞAN VE BAŞBAKANIMIZ SAYIN BİNALİ YILDIRIM </a:t>
            </a:r>
            <a:r>
              <a:rPr lang="tr-TR" sz="2200" b="1" dirty="0"/>
              <a:t>İLE TOBB BÜNYESİNDEKİ ODA VE BORSA BAŞKANLARININ BULUŞTUĞU İSTİŞARE TOPLANTISINA </a:t>
            </a:r>
            <a:r>
              <a:rPr lang="tr-TR" sz="2200" b="1" dirty="0" smtClean="0"/>
              <a:t>KATILDIK</a:t>
            </a:r>
            <a:r>
              <a:rPr lang="tr-TR" sz="2400" b="1" dirty="0" smtClean="0"/>
              <a:t/>
            </a:r>
            <a:br>
              <a:rPr lang="tr-TR" sz="2400" b="1" dirty="0" smtClean="0"/>
            </a:br>
            <a:r>
              <a:rPr lang="tr-TR" sz="2000" b="1" dirty="0" smtClean="0"/>
              <a:t>04.08.2016</a:t>
            </a:r>
            <a:endParaRPr lang="tr-TR" sz="2000" b="1" dirty="0"/>
          </a:p>
        </p:txBody>
      </p:sp>
      <p:pic>
        <p:nvPicPr>
          <p:cNvPr id="6" name="Picture 3" descr="C:\Users\Aliağa Ticaret Odası\Desktop\Untitled-1.png"/>
          <p:cNvPicPr>
            <a:picLocks noChangeAspect="1" noChangeArrowheads="1"/>
          </p:cNvPicPr>
          <p:nvPr/>
        </p:nvPicPr>
        <p:blipFill>
          <a:blip r:embed="rId3" cstate="print"/>
          <a:srcRect/>
          <a:stretch>
            <a:fillRect/>
          </a:stretch>
        </p:blipFill>
        <p:spPr bwMode="auto">
          <a:xfrm>
            <a:off x="66441" y="72008"/>
            <a:ext cx="833674" cy="836712"/>
          </a:xfrm>
          <a:prstGeom prst="rect">
            <a:avLst/>
          </a:prstGeom>
          <a:noFill/>
          <a:ln w="9525">
            <a:noFill/>
            <a:miter lim="800000"/>
            <a:headEnd/>
            <a:tailEnd/>
          </a:ln>
        </p:spPr>
      </p:pic>
    </p:spTree>
    <p:extLst>
      <p:ext uri="{BB962C8B-B14F-4D97-AF65-F5344CB8AC3E}">
        <p14:creationId xmlns:p14="http://schemas.microsoft.com/office/powerpoint/2010/main" val="2656760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539552" y="1348480"/>
            <a:ext cx="8229600" cy="638944"/>
          </a:xfrm>
        </p:spPr>
        <p:txBody>
          <a:bodyPr>
            <a:noAutofit/>
          </a:bodyPr>
          <a:lstStyle/>
          <a:p>
            <a:pPr algn="ctr"/>
            <a:r>
              <a:rPr lang="tr-TR" sz="2500" b="1" dirty="0" smtClean="0"/>
              <a:t>İLÇEMİZDE DÜZENLENEN DEMOKRASİ VE ŞEHİTLER MİTİNGİNE KATILDIK</a:t>
            </a:r>
            <a:r>
              <a:rPr lang="tr-TR" sz="2800" b="1" dirty="0" smtClean="0"/>
              <a:t/>
            </a:r>
            <a:br>
              <a:rPr lang="tr-TR" sz="2800" b="1" dirty="0" smtClean="0"/>
            </a:br>
            <a:r>
              <a:rPr lang="tr-TR" sz="2000" b="1" dirty="0" smtClean="0"/>
              <a:t>05.08.2016</a:t>
            </a:r>
            <a:endParaRPr lang="tr-TR" sz="2000" b="1" dirty="0"/>
          </a:p>
        </p:txBody>
      </p:sp>
      <p:pic>
        <p:nvPicPr>
          <p:cNvPr id="6"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3" name="İçerik Yer Tutucusu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88701" y="2299056"/>
            <a:ext cx="6566597" cy="4389437"/>
          </a:xfrm>
        </p:spPr>
      </p:pic>
    </p:spTree>
    <p:extLst>
      <p:ext uri="{BB962C8B-B14F-4D97-AF65-F5344CB8AC3E}">
        <p14:creationId xmlns:p14="http://schemas.microsoft.com/office/powerpoint/2010/main" val="2467663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611560" y="1527379"/>
            <a:ext cx="8229600" cy="504056"/>
          </a:xfrm>
        </p:spPr>
        <p:txBody>
          <a:bodyPr>
            <a:noAutofit/>
          </a:bodyPr>
          <a:lstStyle/>
          <a:p>
            <a:pPr algn="ctr"/>
            <a:r>
              <a:rPr lang="tr-TR" sz="2000" b="1" dirty="0" smtClean="0"/>
              <a:t>BÖLGE SORUNLARININ </a:t>
            </a:r>
            <a:r>
              <a:rPr lang="tr-TR" sz="2000" b="1" dirty="0"/>
              <a:t>BAŞBAKAN’A </a:t>
            </a:r>
            <a:r>
              <a:rPr lang="tr-TR" sz="2000" b="1" dirty="0" smtClean="0"/>
              <a:t>AKTARILDIĞI </a:t>
            </a:r>
            <a:r>
              <a:rPr lang="tr-TR" sz="2000" b="1" dirty="0"/>
              <a:t>9. TİCARET VE SANAYİ </a:t>
            </a:r>
            <a:r>
              <a:rPr lang="tr-TR" sz="2000" b="1" dirty="0" smtClean="0"/>
              <a:t>ŞURASI’NA KATILDIK</a:t>
            </a:r>
            <a:br>
              <a:rPr lang="tr-TR" sz="2000" b="1" dirty="0" smtClean="0"/>
            </a:br>
            <a:r>
              <a:rPr lang="tr-TR" sz="2000" b="1" dirty="0" smtClean="0"/>
              <a:t>06.08.2016</a:t>
            </a:r>
            <a:r>
              <a:rPr lang="tr-TR" sz="2000" b="1" dirty="0"/>
              <a:t/>
            </a:r>
            <a:br>
              <a:rPr lang="tr-TR" sz="2000" b="1" dirty="0"/>
            </a:br>
            <a:endParaRPr lang="tr-TR" sz="2000" b="1" dirty="0"/>
          </a:p>
        </p:txBody>
      </p:sp>
      <p:pic>
        <p:nvPicPr>
          <p:cNvPr id="6"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1026" name="Picture 2" descr="http://www.alto.org.tr/media/k2/items/cache/0aa092ec2d4bbcf47bfbbc9bf74dc198_X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59578"/>
            <a:ext cx="8229600" cy="410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4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3278" y="984006"/>
            <a:ext cx="8229600" cy="780696"/>
          </a:xfrm>
        </p:spPr>
        <p:txBody>
          <a:bodyPr>
            <a:normAutofit fontScale="90000"/>
          </a:bodyPr>
          <a:lstStyle/>
          <a:p>
            <a:pPr algn="ctr"/>
            <a:r>
              <a:rPr lang="tr-TR" sz="2400" b="1" dirty="0" smtClean="0"/>
              <a:t>D – 8 TİCARET VE SANAYİ ODALARI İZMİR TOPLANTISINA KATILDIK</a:t>
            </a:r>
            <a:br>
              <a:rPr lang="tr-TR" sz="2400" b="1" dirty="0" smtClean="0"/>
            </a:br>
            <a:r>
              <a:rPr lang="tr-TR" sz="2200" b="1" dirty="0" smtClean="0"/>
              <a:t>20.08.2016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2050" name="Picture 2" descr="http://izto.org.tr/demo_betanix/images/uploads/haber/2467_2.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568" y="2098202"/>
            <a:ext cx="7620000"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415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3278" y="997972"/>
            <a:ext cx="8229600" cy="864096"/>
          </a:xfrm>
        </p:spPr>
        <p:txBody>
          <a:bodyPr>
            <a:noAutofit/>
          </a:bodyPr>
          <a:lstStyle/>
          <a:p>
            <a:pPr algn="ctr"/>
            <a:r>
              <a:rPr lang="tr-TR" sz="2400" b="1" dirty="0" smtClean="0"/>
              <a:t>BERGAMA’DA DÜZENLENEN </a:t>
            </a:r>
            <a:r>
              <a:rPr lang="tr-TR" sz="2400" b="1" dirty="0"/>
              <a:t>İZMİR ODA ve BORSALARININ ORTAK YÖNETİM KURULU TOPLANTISINA </a:t>
            </a:r>
            <a:r>
              <a:rPr lang="tr-TR" sz="2400" b="1" dirty="0" smtClean="0"/>
              <a:t>KATILDIK</a:t>
            </a:r>
            <a:br>
              <a:rPr lang="tr-TR" sz="2400" b="1" dirty="0" smtClean="0"/>
            </a:br>
            <a:r>
              <a:rPr lang="tr-TR" sz="2000" b="1" dirty="0" smtClean="0"/>
              <a:t>15.11.2016</a:t>
            </a:r>
            <a:endParaRPr lang="tr-TR" sz="20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9922" y="2089252"/>
            <a:ext cx="6584155" cy="4389437"/>
          </a:xfrm>
        </p:spPr>
      </p:pic>
    </p:spTree>
    <p:extLst>
      <p:ext uri="{BB962C8B-B14F-4D97-AF65-F5344CB8AC3E}">
        <p14:creationId xmlns:p14="http://schemas.microsoft.com/office/powerpoint/2010/main" val="2702257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3278" y="1212575"/>
            <a:ext cx="8229600" cy="864096"/>
          </a:xfrm>
        </p:spPr>
        <p:txBody>
          <a:bodyPr>
            <a:noAutofit/>
          </a:bodyPr>
          <a:lstStyle/>
          <a:p>
            <a:pPr algn="ctr"/>
            <a:r>
              <a:rPr lang="tr-TR" sz="2200" b="1" dirty="0" smtClean="0"/>
              <a:t>BAŞTA KAPASİTE RAPORU OLMAK ÜZERE İLÇE ODALARI OLARAK SORUNLARIMIZI TBMM’DE AK PARTİ İZMİR MİLLETVEKİLLERİ İLE GÖRÜŞTÜK</a:t>
            </a:r>
            <a:br>
              <a:rPr lang="tr-TR" sz="2200" b="1" dirty="0" smtClean="0"/>
            </a:br>
            <a:r>
              <a:rPr lang="tr-TR" sz="2000" b="1" dirty="0" smtClean="0"/>
              <a:t>28.11.2016</a:t>
            </a:r>
            <a:endParaRPr lang="tr-TR" sz="20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57263" y="2101223"/>
            <a:ext cx="6629474" cy="4389437"/>
          </a:xfrm>
        </p:spPr>
      </p:pic>
    </p:spTree>
    <p:extLst>
      <p:ext uri="{BB962C8B-B14F-4D97-AF65-F5344CB8AC3E}">
        <p14:creationId xmlns:p14="http://schemas.microsoft.com/office/powerpoint/2010/main" val="152644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7" name="İçerik Yer Tutucusu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7624" y="2035170"/>
            <a:ext cx="6624736" cy="4423192"/>
          </a:xfrm>
        </p:spPr>
      </p:pic>
      <p:sp>
        <p:nvSpPr>
          <p:cNvPr id="6" name="Unvan 1"/>
          <p:cNvSpPr>
            <a:spLocks noGrp="1"/>
          </p:cNvSpPr>
          <p:nvPr>
            <p:ph type="title"/>
          </p:nvPr>
        </p:nvSpPr>
        <p:spPr>
          <a:xfrm>
            <a:off x="457200" y="993341"/>
            <a:ext cx="8229600" cy="816802"/>
          </a:xfrm>
        </p:spPr>
        <p:txBody>
          <a:bodyPr>
            <a:noAutofit/>
          </a:bodyPr>
          <a:lstStyle/>
          <a:p>
            <a:pPr algn="ctr"/>
            <a:r>
              <a:rPr lang="tr-TR" sz="2200" b="1" dirty="0" smtClean="0"/>
              <a:t>BAŞTA KAPASİTE RAPORU OLMAK ÜZERE İLÇE ODALARI OLARAK SORUNLARIMIZI TOBB BAŞKANI RİFAT HİSARCIKLIOĞLU İLE GÖRÜŞTÜK</a:t>
            </a:r>
            <a:br>
              <a:rPr lang="tr-TR" sz="2200" b="1" dirty="0" smtClean="0"/>
            </a:br>
            <a:r>
              <a:rPr lang="tr-TR" sz="2200" b="1" dirty="0" smtClean="0"/>
              <a:t>28.11.2016</a:t>
            </a:r>
            <a:endParaRPr lang="tr-TR" sz="2200" b="1" dirty="0"/>
          </a:p>
        </p:txBody>
      </p:sp>
    </p:spTree>
    <p:extLst>
      <p:ext uri="{BB962C8B-B14F-4D97-AF65-F5344CB8AC3E}">
        <p14:creationId xmlns:p14="http://schemas.microsoft.com/office/powerpoint/2010/main" val="257698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1 Başlık"/>
          <p:cNvSpPr txBox="1">
            <a:spLocks noGrp="1"/>
          </p:cNvSpPr>
          <p:nvPr>
            <p:ph type="ctrTitle"/>
          </p:nvPr>
        </p:nvSpPr>
        <p:spPr/>
        <p:txBody>
          <a:bodyPr/>
          <a:lstStyle/>
          <a:p>
            <a:pPr lvl="0"/>
            <a:r>
              <a:rPr lang="tr-TR"/>
              <a:t>TİCARET SİCİL İŞLEMLERİ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584178" y="1416630"/>
            <a:ext cx="8229600" cy="504056"/>
          </a:xfrm>
        </p:spPr>
        <p:txBody>
          <a:bodyPr>
            <a:noAutofit/>
          </a:bodyPr>
          <a:lstStyle/>
          <a:p>
            <a:pPr algn="ctr"/>
            <a:r>
              <a:rPr lang="tr-TR" sz="2200" b="1" dirty="0" smtClean="0"/>
              <a:t>TOBB EGE BÖLGESİ İSTİŞARE TOPLANTISINA KATILDIK</a:t>
            </a:r>
            <a:br>
              <a:rPr lang="tr-TR" sz="2200" b="1" dirty="0" smtClean="0"/>
            </a:br>
            <a:r>
              <a:rPr lang="tr-TR" sz="2200" b="1" dirty="0" smtClean="0"/>
              <a:t>20.12.2016</a:t>
            </a:r>
            <a:br>
              <a:rPr lang="tr-TR" sz="2200" b="1" dirty="0" smtClean="0"/>
            </a:br>
            <a:endParaRPr lang="tr-TR" sz="2200" b="1" dirty="0"/>
          </a:p>
        </p:txBody>
      </p:sp>
      <p:pic>
        <p:nvPicPr>
          <p:cNvPr id="6"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3" name="İçerik Yer Tutucusu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0870" y="1908920"/>
            <a:ext cx="7339584" cy="4104456"/>
          </a:xfrm>
        </p:spPr>
      </p:pic>
    </p:spTree>
    <p:extLst>
      <p:ext uri="{BB962C8B-B14F-4D97-AF65-F5344CB8AC3E}">
        <p14:creationId xmlns:p14="http://schemas.microsoft.com/office/powerpoint/2010/main" val="3672595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611560" y="908720"/>
            <a:ext cx="8229600" cy="864096"/>
          </a:xfrm>
        </p:spPr>
        <p:txBody>
          <a:bodyPr>
            <a:noAutofit/>
          </a:bodyPr>
          <a:lstStyle/>
          <a:p>
            <a:pPr algn="ctr"/>
            <a:r>
              <a:rPr lang="tr-TR" sz="2300" b="1" dirty="0" smtClean="0"/>
              <a:t>ETKİ LİMANI YÜZER LNG TERMİNALİ AÇILIŞ TÖRENİNE KATILIM GÖSTERDİK</a:t>
            </a:r>
            <a:br>
              <a:rPr lang="tr-TR" sz="2300" b="1" dirty="0" smtClean="0"/>
            </a:br>
            <a:r>
              <a:rPr lang="tr-TR" sz="2300" b="1" dirty="0" smtClean="0"/>
              <a:t>21.12.2016</a:t>
            </a:r>
            <a:endParaRPr lang="tr-TR" sz="2300" b="1" dirty="0"/>
          </a:p>
        </p:txBody>
      </p:sp>
      <p:pic>
        <p:nvPicPr>
          <p:cNvPr id="6"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1026" name="Picture 2" descr="https://www.habertam.com/wp-content/uploads/2016/12/dogalgaz-depolama-yatirimlari-acilis-toreni_505cfd3-670x33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132856"/>
            <a:ext cx="7946767" cy="3914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5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name="Slide141">
    <p:spTree>
      <p:nvGrpSpPr>
        <p:cNvPr id="1" name=""/>
        <p:cNvGrpSpPr/>
        <p:nvPr/>
      </p:nvGrpSpPr>
      <p:grpSpPr>
        <a:xfrm>
          <a:off x="0" y="0"/>
          <a:ext cx="0" cy="0"/>
          <a:chOff x="0" y="0"/>
          <a:chExt cx="0" cy="0"/>
        </a:xfrm>
      </p:grpSpPr>
      <p:sp>
        <p:nvSpPr>
          <p:cNvPr id="2" name="1 Başlık"/>
          <p:cNvSpPr txBox="1">
            <a:spLocks noGrp="1"/>
          </p:cNvSpPr>
          <p:nvPr>
            <p:ph type="ctrTitle"/>
          </p:nvPr>
        </p:nvSpPr>
        <p:spPr/>
        <p:txBody>
          <a:bodyPr anchorCtr="1"/>
          <a:lstStyle/>
          <a:p>
            <a:pPr lvl="0" algn="ctr"/>
            <a:r>
              <a:rPr lang="tr-TR"/>
              <a:t>BİLGİ, DANIŞMANLIK VE DESTEK</a:t>
            </a:r>
          </a:p>
        </p:txBody>
      </p:sp>
      <p:sp>
        <p:nvSpPr>
          <p:cNvPr id="3" name="2 Alt Başlık"/>
          <p:cNvSpPr txBox="1">
            <a:spLocks noGrp="1"/>
          </p:cNvSpPr>
          <p:nvPr>
            <p:ph type="subTitle" idx="1"/>
          </p:nvPr>
        </p:nvSpPr>
        <p:spPr>
          <a:xfrm>
            <a:off x="533396" y="3861044"/>
            <a:ext cx="7854696" cy="1120085"/>
          </a:xfrm>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sz="2800" b="1" dirty="0" smtClean="0"/>
              <a:t>SGK İLE DİJİTAL ARŞİV SİSTEMİ VERİ TABANI KULLANIMI PROTOKOLÜ İMZALADIK</a:t>
            </a:r>
            <a:br>
              <a:rPr lang="tr-TR" sz="2800" b="1" dirty="0" smtClean="0"/>
            </a:br>
            <a:r>
              <a:rPr lang="tr-TR" sz="2200" b="1" dirty="0" smtClean="0"/>
              <a:t>04.01.2016</a:t>
            </a:r>
            <a:endParaRPr lang="tr-TR" sz="22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3" name="Picture 2" descr="D:\KAYITLAR\BASIN\BÜLTEN\2015\12. ARALIK\SGK DİJİTAL ARŞİV PROTOKOLÜ\alto ile sgk arasında protokol (2).JPG"/>
          <p:cNvPicPr>
            <a:picLocks noGrp="1" noChangeAspect="1" noChangeArrowheads="1"/>
          </p:cNvPicPr>
          <p:nvPr>
            <p:ph idx="1"/>
          </p:nvPr>
        </p:nvPicPr>
        <p:blipFill>
          <a:blip r:embed="rId3" cstate="print"/>
          <a:srcRect/>
          <a:stretch>
            <a:fillRect/>
          </a:stretch>
        </p:blipFill>
        <p:spPr bwMode="auto">
          <a:xfrm>
            <a:off x="457200" y="1992243"/>
            <a:ext cx="8229600" cy="4275277"/>
          </a:xfrm>
          <a:prstGeom prst="rect">
            <a:avLst/>
          </a:prstGeom>
          <a:noFill/>
        </p:spPr>
      </p:pic>
    </p:spTree>
    <p:extLst>
      <p:ext uri="{BB962C8B-B14F-4D97-AF65-F5344CB8AC3E}">
        <p14:creationId xmlns:p14="http://schemas.microsoft.com/office/powerpoint/2010/main" val="14724194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39552" y="908720"/>
            <a:ext cx="8229600" cy="792088"/>
          </a:xfrm>
        </p:spPr>
        <p:txBody>
          <a:bodyPr>
            <a:noAutofit/>
          </a:bodyPr>
          <a:lstStyle/>
          <a:p>
            <a:pPr algn="ctr"/>
            <a:r>
              <a:rPr lang="tr-TR" sz="2800" b="1" dirty="0" smtClean="0"/>
              <a:t>KAĞITSIZ ODA KESİNTİSİZ HİZMET PROJESİ KAPANIŞ TOPLANTISINI DÜZENLEDİK</a:t>
            </a:r>
            <a:endParaRPr lang="tr-TR" sz="28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66441" y="72008"/>
            <a:ext cx="833674" cy="836712"/>
          </a:xfrm>
          <a:prstGeom prst="rect">
            <a:avLst/>
          </a:prstGeom>
          <a:noFill/>
          <a:ln w="9525">
            <a:noFill/>
            <a:miter lim="800000"/>
            <a:headEnd/>
            <a:tailEnd/>
          </a:ln>
        </p:spPr>
      </p:pic>
      <p:pic>
        <p:nvPicPr>
          <p:cNvPr id="2050" name="Picture 2" descr="D:\KAYITLAR\BASIN\BÜLTEN\2016\01 OCAK\İZKA PROJE KAPANIŞ TOPLANTISI 07.01.2016\alto e-oda sistemine geçti.JPG"/>
          <p:cNvPicPr>
            <a:picLocks noGrp="1" noChangeAspect="1" noChangeArrowheads="1"/>
          </p:cNvPicPr>
          <p:nvPr>
            <p:ph idx="1"/>
          </p:nvPr>
        </p:nvPicPr>
        <p:blipFill>
          <a:blip r:embed="rId3" cstate="print"/>
          <a:srcRect/>
          <a:stretch>
            <a:fillRect/>
          </a:stretch>
        </p:blipFill>
        <p:spPr bwMode="auto">
          <a:xfrm>
            <a:off x="544993" y="1935163"/>
            <a:ext cx="8054013" cy="4389437"/>
          </a:xfrm>
          <a:prstGeom prst="rect">
            <a:avLst/>
          </a:prstGeom>
          <a:noFill/>
        </p:spPr>
      </p:pic>
    </p:spTree>
    <p:extLst>
      <p:ext uri="{BB962C8B-B14F-4D97-AF65-F5344CB8AC3E}">
        <p14:creationId xmlns:p14="http://schemas.microsoft.com/office/powerpoint/2010/main" val="32771919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6531" y="1049325"/>
            <a:ext cx="8229600" cy="1143000"/>
          </a:xfrm>
        </p:spPr>
        <p:txBody>
          <a:bodyPr>
            <a:normAutofit fontScale="90000"/>
          </a:bodyPr>
          <a:lstStyle/>
          <a:p>
            <a:pPr algn="ctr"/>
            <a:r>
              <a:rPr lang="tr-TR" sz="2800" b="1" dirty="0" smtClean="0"/>
              <a:t>ALİAĞA ORGANİZE SANAYİ BÖLGESİ’NDE KURULAN S.S NEMRUT KÜÇÜKK SANAYİ SİTESİ KOOPERATİFİ’NİN TANITIM TOPLANTISINI GERÇEKLEŞTİRDİK</a:t>
            </a:r>
            <a:br>
              <a:rPr lang="tr-TR" sz="2800" b="1" dirty="0" smtClean="0"/>
            </a:br>
            <a:r>
              <a:rPr lang="tr-TR" sz="2200" b="1" dirty="0" smtClean="0"/>
              <a:t>21.07.2016</a:t>
            </a:r>
            <a:r>
              <a:rPr lang="tr-TR" sz="2800" b="1" dirty="0" smtClean="0"/>
              <a:t> </a:t>
            </a:r>
            <a:endParaRPr lang="tr-TR" sz="2800" b="1"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9922" y="2252405"/>
            <a:ext cx="6584155" cy="4389437"/>
          </a:xfrm>
        </p:spPr>
      </p:pic>
      <p:pic>
        <p:nvPicPr>
          <p:cNvPr id="4" name="Picture 3" descr="C:\Users\Aliağa Ticaret Odası\Desktop\Untitled-1.png"/>
          <p:cNvPicPr>
            <a:picLocks noChangeAspect="1" noChangeArrowheads="1"/>
          </p:cNvPicPr>
          <p:nvPr/>
        </p:nvPicPr>
        <p:blipFill>
          <a:blip r:embed="rId3" cstate="print"/>
          <a:srcRect/>
          <a:stretch>
            <a:fillRect/>
          </a:stretch>
        </p:blipFill>
        <p:spPr bwMode="auto">
          <a:xfrm>
            <a:off x="66441" y="72008"/>
            <a:ext cx="833674" cy="836712"/>
          </a:xfrm>
          <a:prstGeom prst="rect">
            <a:avLst/>
          </a:prstGeom>
          <a:noFill/>
          <a:ln w="9525">
            <a:noFill/>
            <a:miter lim="800000"/>
            <a:headEnd/>
            <a:tailEnd/>
          </a:ln>
        </p:spPr>
      </p:pic>
    </p:spTree>
    <p:extLst>
      <p:ext uri="{BB962C8B-B14F-4D97-AF65-F5344CB8AC3E}">
        <p14:creationId xmlns:p14="http://schemas.microsoft.com/office/powerpoint/2010/main" val="389498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199" y="797972"/>
            <a:ext cx="8229600" cy="854968"/>
          </a:xfrm>
        </p:spPr>
        <p:txBody>
          <a:bodyPr>
            <a:normAutofit fontScale="90000"/>
          </a:bodyPr>
          <a:lstStyle/>
          <a:p>
            <a:pPr algn="ctr"/>
            <a:r>
              <a:rPr lang="tr-TR" sz="2800" b="1" dirty="0" smtClean="0"/>
              <a:t>MNG KARGO İLE İNDİRİMLİ KARGO ANLAŞMASI YAPTIK</a:t>
            </a:r>
            <a:br>
              <a:rPr lang="tr-TR" sz="2800" b="1" dirty="0" smtClean="0"/>
            </a:br>
            <a:r>
              <a:rPr lang="tr-TR" sz="2800" b="1" dirty="0" smtClean="0"/>
              <a:t>17.08.2016</a:t>
            </a:r>
            <a:endParaRPr lang="tr-TR" sz="2800" b="1" dirty="0"/>
          </a:p>
        </p:txBody>
      </p:sp>
      <p:pic>
        <p:nvPicPr>
          <p:cNvPr id="5" name="Picture 3" descr="C:\Users\Aliağa Ticaret Odası\Desktop\Untitled-1.png"/>
          <p:cNvPicPr>
            <a:picLocks noChangeAspect="1" noChangeArrowheads="1"/>
          </p:cNvPicPr>
          <p:nvPr/>
        </p:nvPicPr>
        <p:blipFill>
          <a:blip r:embed="rId2" cstate="print"/>
          <a:srcRect/>
          <a:stretch>
            <a:fillRect/>
          </a:stretch>
        </p:blipFill>
        <p:spPr bwMode="auto">
          <a:xfrm>
            <a:off x="0" y="0"/>
            <a:ext cx="718132" cy="720748"/>
          </a:xfrm>
          <a:prstGeom prst="rect">
            <a:avLst/>
          </a:prstGeom>
          <a:noFill/>
          <a:ln w="9525">
            <a:noFill/>
            <a:miter lim="800000"/>
            <a:headEnd/>
            <a:tailEnd/>
          </a:ln>
        </p:spPr>
      </p:pic>
      <p:pic>
        <p:nvPicPr>
          <p:cNvPr id="6" name="İçerik Yer Tutucus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51777" y="1935163"/>
            <a:ext cx="3692431" cy="4452119"/>
          </a:xfrm>
        </p:spPr>
      </p:pic>
    </p:spTree>
    <p:extLst>
      <p:ext uri="{BB962C8B-B14F-4D97-AF65-F5344CB8AC3E}">
        <p14:creationId xmlns:p14="http://schemas.microsoft.com/office/powerpoint/2010/main" val="1580062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14348" y="1301606"/>
            <a:ext cx="8229600" cy="648072"/>
          </a:xfrm>
        </p:spPr>
        <p:txBody>
          <a:bodyPr>
            <a:noAutofit/>
          </a:bodyPr>
          <a:lstStyle/>
          <a:p>
            <a:pPr algn="ctr"/>
            <a:r>
              <a:rPr lang="tr-TR" sz="2200" b="1" dirty="0" smtClean="0"/>
              <a:t>FİNANSBANK İLE PERSONEL MAAŞ PROTOKOLÜ VE ODA ADINA YAPILACAK BÜTÜN ÖDEMELERİN MASRAFSIZ YAPILMASI ÜZERİNE PROTOKOL İMZALADIK</a:t>
            </a:r>
            <a:r>
              <a:rPr lang="tr-TR" sz="2400" b="1" dirty="0" smtClean="0"/>
              <a:t/>
            </a:r>
            <a:br>
              <a:rPr lang="tr-TR" sz="2400" b="1" dirty="0" smtClean="0"/>
            </a:br>
            <a:r>
              <a:rPr lang="tr-TR" sz="2000" b="1" dirty="0" smtClean="0"/>
              <a:t>18.08.2016</a:t>
            </a:r>
            <a:endParaRPr lang="tr-TR" sz="2000" b="1" dirty="0"/>
          </a:p>
        </p:txBody>
      </p:sp>
      <p:pic>
        <p:nvPicPr>
          <p:cNvPr id="4" name="Picture 3" descr="C:\Users\Aliağa Ticaret Odası\Desktop\Untitled-1.png"/>
          <p:cNvPicPr>
            <a:picLocks noChangeAspect="1" noChangeArrowheads="1"/>
          </p:cNvPicPr>
          <p:nvPr/>
        </p:nvPicPr>
        <p:blipFill>
          <a:blip r:embed="rId2" cstate="print"/>
          <a:srcRect/>
          <a:stretch>
            <a:fillRect/>
          </a:stretch>
        </p:blipFill>
        <p:spPr bwMode="auto">
          <a:xfrm>
            <a:off x="35496" y="0"/>
            <a:ext cx="905421" cy="908720"/>
          </a:xfrm>
          <a:prstGeom prst="rect">
            <a:avLst/>
          </a:prstGeom>
          <a:noFill/>
          <a:ln w="9525">
            <a:noFill/>
            <a:miter lim="800000"/>
            <a:headEnd/>
            <a:tailEnd/>
          </a:ln>
        </p:spPr>
      </p:pic>
      <p:pic>
        <p:nvPicPr>
          <p:cNvPr id="5" name="İçerik Yer Tutucus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56994" y="2187088"/>
            <a:ext cx="7030011" cy="4389437"/>
          </a:xfrm>
        </p:spPr>
      </p:pic>
    </p:spTree>
    <p:extLst>
      <p:ext uri="{BB962C8B-B14F-4D97-AF65-F5344CB8AC3E}">
        <p14:creationId xmlns:p14="http://schemas.microsoft.com/office/powerpoint/2010/main" val="90922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name="Slide200">
    <p:spTree>
      <p:nvGrpSpPr>
        <p:cNvPr id="1" name=""/>
        <p:cNvGrpSpPr/>
        <p:nvPr/>
      </p:nvGrpSpPr>
      <p:grpSpPr>
        <a:xfrm>
          <a:off x="0" y="0"/>
          <a:ext cx="0" cy="0"/>
          <a:chOff x="0" y="0"/>
          <a:chExt cx="0" cy="0"/>
        </a:xfrm>
      </p:grpSpPr>
      <p:sp>
        <p:nvSpPr>
          <p:cNvPr id="2" name="Text Box 4"/>
          <p:cNvSpPr txBox="1"/>
          <p:nvPr/>
        </p:nvSpPr>
        <p:spPr>
          <a:xfrm>
            <a:off x="971550" y="3141658"/>
            <a:ext cx="7200900" cy="20923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tr-TR" sz="4000" b="1" i="0" u="none" strike="noStrike" kern="1200" cap="none" spc="0" baseline="0">
                <a:solidFill>
                  <a:srgbClr val="FFFFFF"/>
                </a:solidFill>
                <a:uFillTx/>
                <a:latin typeface="Calibri"/>
                <a:cs typeface="Arial"/>
              </a:rPr>
              <a:t>PROJELER</a:t>
            </a:r>
          </a:p>
          <a:p>
            <a:pPr marL="0" marR="0" lvl="0" indent="0" algn="ctr" defTabSz="914400" rtl="0" fontAlgn="auto" hangingPunct="1">
              <a:lnSpc>
                <a:spcPct val="100000"/>
              </a:lnSpc>
              <a:spcBef>
                <a:spcPts val="3600"/>
              </a:spcBef>
              <a:spcAft>
                <a:spcPts val="0"/>
              </a:spcAft>
              <a:buNone/>
              <a:tabLst/>
              <a:defRPr sz="1800" b="0" i="0" u="none" strike="noStrike" kern="0" cap="none" spc="0" baseline="0">
                <a:solidFill>
                  <a:srgbClr val="000000"/>
                </a:solidFill>
                <a:uFillTx/>
              </a:defRPr>
            </a:pPr>
            <a:endParaRPr lang="tr-TR" sz="6000" b="0" i="0" u="none" strike="noStrike" kern="1200" cap="none" spc="0" baseline="0">
              <a:solidFill>
                <a:srgbClr val="FFFFFF"/>
              </a:solidFill>
              <a:uFillTx/>
              <a:latin typeface="Calibri"/>
              <a:cs typeface="Arial"/>
            </a:endParaRPr>
          </a:p>
        </p:txBody>
      </p:sp>
      <p:pic>
        <p:nvPicPr>
          <p:cNvPr id="3" name="Picture 3" descr="C:\Users\Aliağa Ticaret Odası\Desktop\Untitled-1.png">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492495" y="908054"/>
            <a:ext cx="1743075" cy="174942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ctr"/>
            <a:r>
              <a:rPr lang="tr-TR" b="1" dirty="0" smtClean="0"/>
              <a:t>Proje Performans Tablosu</a:t>
            </a:r>
            <a:endParaRPr lang="tr-TR" b="1" dirty="0"/>
          </a:p>
        </p:txBody>
      </p:sp>
      <p:graphicFrame>
        <p:nvGraphicFramePr>
          <p:cNvPr id="4" name="3 Tablo"/>
          <p:cNvGraphicFramePr>
            <a:graphicFrameLocks noGrp="1"/>
          </p:cNvGraphicFramePr>
          <p:nvPr/>
        </p:nvGraphicFramePr>
        <p:xfrm>
          <a:off x="357154" y="2000240"/>
          <a:ext cx="8286806" cy="4524907"/>
        </p:xfrm>
        <a:graphic>
          <a:graphicData uri="http://schemas.openxmlformats.org/drawingml/2006/table">
            <a:tbl>
              <a:tblPr/>
              <a:tblGrid>
                <a:gridCol w="1024887">
                  <a:extLst>
                    <a:ext uri="{9D8B030D-6E8A-4147-A177-3AD203B41FA5}">
                      <a16:colId xmlns:a16="http://schemas.microsoft.com/office/drawing/2014/main" val="20000"/>
                    </a:ext>
                  </a:extLst>
                </a:gridCol>
                <a:gridCol w="1026608">
                  <a:extLst>
                    <a:ext uri="{9D8B030D-6E8A-4147-A177-3AD203B41FA5}">
                      <a16:colId xmlns:a16="http://schemas.microsoft.com/office/drawing/2014/main" val="20001"/>
                    </a:ext>
                  </a:extLst>
                </a:gridCol>
                <a:gridCol w="509005">
                  <a:extLst>
                    <a:ext uri="{9D8B030D-6E8A-4147-A177-3AD203B41FA5}">
                      <a16:colId xmlns:a16="http://schemas.microsoft.com/office/drawing/2014/main" val="20002"/>
                    </a:ext>
                  </a:extLst>
                </a:gridCol>
                <a:gridCol w="509005">
                  <a:extLst>
                    <a:ext uri="{9D8B030D-6E8A-4147-A177-3AD203B41FA5}">
                      <a16:colId xmlns:a16="http://schemas.microsoft.com/office/drawing/2014/main" val="20003"/>
                    </a:ext>
                  </a:extLst>
                </a:gridCol>
                <a:gridCol w="509005">
                  <a:extLst>
                    <a:ext uri="{9D8B030D-6E8A-4147-A177-3AD203B41FA5}">
                      <a16:colId xmlns:a16="http://schemas.microsoft.com/office/drawing/2014/main" val="20004"/>
                    </a:ext>
                  </a:extLst>
                </a:gridCol>
                <a:gridCol w="509005">
                  <a:extLst>
                    <a:ext uri="{9D8B030D-6E8A-4147-A177-3AD203B41FA5}">
                      <a16:colId xmlns:a16="http://schemas.microsoft.com/office/drawing/2014/main" val="20005"/>
                    </a:ext>
                  </a:extLst>
                </a:gridCol>
                <a:gridCol w="509005">
                  <a:extLst>
                    <a:ext uri="{9D8B030D-6E8A-4147-A177-3AD203B41FA5}">
                      <a16:colId xmlns:a16="http://schemas.microsoft.com/office/drawing/2014/main" val="20006"/>
                    </a:ext>
                  </a:extLst>
                </a:gridCol>
                <a:gridCol w="509005">
                  <a:extLst>
                    <a:ext uri="{9D8B030D-6E8A-4147-A177-3AD203B41FA5}">
                      <a16:colId xmlns:a16="http://schemas.microsoft.com/office/drawing/2014/main" val="20007"/>
                    </a:ext>
                  </a:extLst>
                </a:gridCol>
                <a:gridCol w="509005">
                  <a:extLst>
                    <a:ext uri="{9D8B030D-6E8A-4147-A177-3AD203B41FA5}">
                      <a16:colId xmlns:a16="http://schemas.microsoft.com/office/drawing/2014/main" val="20008"/>
                    </a:ext>
                  </a:extLst>
                </a:gridCol>
                <a:gridCol w="505566">
                  <a:extLst>
                    <a:ext uri="{9D8B030D-6E8A-4147-A177-3AD203B41FA5}">
                      <a16:colId xmlns:a16="http://schemas.microsoft.com/office/drawing/2014/main" val="20009"/>
                    </a:ext>
                  </a:extLst>
                </a:gridCol>
                <a:gridCol w="509005">
                  <a:extLst>
                    <a:ext uri="{9D8B030D-6E8A-4147-A177-3AD203B41FA5}">
                      <a16:colId xmlns:a16="http://schemas.microsoft.com/office/drawing/2014/main" val="20010"/>
                    </a:ext>
                  </a:extLst>
                </a:gridCol>
                <a:gridCol w="509005">
                  <a:extLst>
                    <a:ext uri="{9D8B030D-6E8A-4147-A177-3AD203B41FA5}">
                      <a16:colId xmlns:a16="http://schemas.microsoft.com/office/drawing/2014/main" val="20011"/>
                    </a:ext>
                  </a:extLst>
                </a:gridCol>
                <a:gridCol w="639695">
                  <a:extLst>
                    <a:ext uri="{9D8B030D-6E8A-4147-A177-3AD203B41FA5}">
                      <a16:colId xmlns:a16="http://schemas.microsoft.com/office/drawing/2014/main" val="20012"/>
                    </a:ext>
                  </a:extLst>
                </a:gridCol>
                <a:gridCol w="509005">
                  <a:extLst>
                    <a:ext uri="{9D8B030D-6E8A-4147-A177-3AD203B41FA5}">
                      <a16:colId xmlns:a16="http://schemas.microsoft.com/office/drawing/2014/main" val="20013"/>
                    </a:ext>
                  </a:extLst>
                </a:gridCol>
              </a:tblGrid>
              <a:tr h="123462">
                <a:tc rowSpan="4" gridSpan="12">
                  <a:txBody>
                    <a:bodyPr/>
                    <a:lstStyle/>
                    <a:p>
                      <a:pPr algn="ctr" fontAlgn="b"/>
                      <a:endParaRPr lang="tr-TR" sz="1000" b="1" i="0" u="none" strike="noStrike" dirty="0" smtClean="0">
                        <a:solidFill>
                          <a:srgbClr val="000000"/>
                        </a:solidFill>
                        <a:latin typeface="Calibri"/>
                      </a:endParaRPr>
                    </a:p>
                    <a:p>
                      <a:pPr algn="ctr" fontAlgn="b"/>
                      <a:r>
                        <a:rPr lang="tr-TR" sz="1000" b="1" i="0" u="none" strike="noStrike" dirty="0" smtClean="0">
                          <a:solidFill>
                            <a:srgbClr val="000000"/>
                          </a:solidFill>
                          <a:latin typeface="Calibri"/>
                        </a:rPr>
                        <a:t>PROJE </a:t>
                      </a:r>
                      <a:r>
                        <a:rPr lang="tr-TR" sz="1000" b="1" i="0" u="none" strike="noStrike" dirty="0">
                          <a:solidFill>
                            <a:srgbClr val="000000"/>
                          </a:solidFill>
                          <a:latin typeface="Calibri"/>
                        </a:rPr>
                        <a:t>PERFORMANS </a:t>
                      </a:r>
                      <a:r>
                        <a:rPr lang="tr-TR" sz="1000" b="1" i="0" u="none" strike="noStrike" dirty="0" smtClean="0">
                          <a:solidFill>
                            <a:srgbClr val="000000"/>
                          </a:solidFill>
                          <a:latin typeface="Calibri"/>
                        </a:rPr>
                        <a:t>TABLOSU</a:t>
                      </a:r>
                      <a:endParaRPr lang="tr-TR" sz="700" b="1" i="0" u="none" strike="noStrike" dirty="0">
                        <a:solidFill>
                          <a:srgbClr val="000000"/>
                        </a:solidFill>
                        <a:latin typeface="Calibri"/>
                      </a:endParaRPr>
                    </a:p>
                    <a:p>
                      <a:pPr algn="ctr" fontAlgn="ctr"/>
                      <a:r>
                        <a:rPr lang="tr-TR" sz="700" b="1" i="0" u="none" strike="noStrike" dirty="0">
                          <a:solidFill>
                            <a:srgbClr val="000000"/>
                          </a:solidFill>
                          <a:latin typeface="Calibri"/>
                        </a:rPr>
                        <a:t> </a:t>
                      </a:r>
                    </a:p>
                    <a:p>
                      <a:pPr algn="ctr" fontAlgn="ctr"/>
                      <a:r>
                        <a:rPr lang="tr-TR" sz="700" b="1"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hMerge="1">
                  <a:txBody>
                    <a:bodyPr/>
                    <a:lstStyle/>
                    <a:p>
                      <a:endParaRPr lang="tr-TR"/>
                    </a:p>
                  </a:txBody>
                  <a:tcPr/>
                </a:tc>
                <a:tc rowSpan="4" hMerge="1">
                  <a:txBody>
                    <a:bodyPr/>
                    <a:lstStyle/>
                    <a:p>
                      <a:endParaRPr lang="tr-TR"/>
                    </a:p>
                  </a:txBody>
                  <a:tcPr/>
                </a:tc>
                <a:tc rowSpan="4" hMerge="1">
                  <a:txBody>
                    <a:bodyPr/>
                    <a:lstStyle/>
                    <a:p>
                      <a:endParaRPr lang="tr-TR"/>
                    </a:p>
                  </a:txBody>
                  <a:tcPr/>
                </a:tc>
                <a:tc rowSpan="4" hMerge="1">
                  <a:txBody>
                    <a:bodyPr/>
                    <a:lstStyle/>
                    <a:p>
                      <a:endParaRPr lang="tr-TR"/>
                    </a:p>
                  </a:txBody>
                  <a:tcPr/>
                </a:tc>
                <a:tc rowSpan="4" hMerge="1">
                  <a:txBody>
                    <a:bodyPr/>
                    <a:lstStyle/>
                    <a:p>
                      <a:endParaRPr lang="tr-TR"/>
                    </a:p>
                  </a:txBody>
                  <a:tcPr/>
                </a:tc>
                <a:tc rowSpan="4" hMerge="1">
                  <a:txBody>
                    <a:bodyPr/>
                    <a:lstStyle/>
                    <a:p>
                      <a:endParaRPr lang="tr-TR"/>
                    </a:p>
                  </a:txBody>
                  <a:tcPr/>
                </a:tc>
                <a:tc rowSpan="4" hMerge="1">
                  <a:txBody>
                    <a:bodyPr/>
                    <a:lstStyle/>
                    <a:p>
                      <a:endParaRPr lang="tr-TR"/>
                    </a:p>
                  </a:txBody>
                  <a:tcPr/>
                </a:tc>
                <a:tc rowSpan="4" hMerge="1">
                  <a:txBody>
                    <a:bodyPr/>
                    <a:lstStyle/>
                    <a:p>
                      <a:endParaRPr lang="tr-TR"/>
                    </a:p>
                  </a:txBody>
                  <a:tcPr/>
                </a:tc>
                <a:tc rowSpan="4" hMerge="1">
                  <a:txBody>
                    <a:bodyPr/>
                    <a:lstStyle/>
                    <a:p>
                      <a:endParaRPr lang="tr-TR"/>
                    </a:p>
                  </a:txBody>
                  <a:tcPr/>
                </a:tc>
                <a:tc rowSpan="4" hMerge="1">
                  <a:txBody>
                    <a:bodyPr/>
                    <a:lstStyle/>
                    <a:p>
                      <a:endParaRPr lang="tr-TR"/>
                    </a:p>
                  </a:txBody>
                  <a:tcPr/>
                </a:tc>
                <a:tc rowSpan="4" hMerge="1">
                  <a:txBody>
                    <a:bodyPr/>
                    <a:lstStyle/>
                    <a:p>
                      <a:pPr algn="ctr" fontAlgn="ctr"/>
                      <a:endParaRPr lang="tr-TR" sz="700" b="1"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400" b="1" i="0" u="none" strike="noStrike">
                          <a:solidFill>
                            <a:srgbClr val="000000"/>
                          </a:solidFill>
                          <a:latin typeface="Calibri"/>
                        </a:rPr>
                        <a:t>Yayın Tarihi:03.11.2014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extLst>
                  <a:ext uri="{0D108BD9-81ED-4DB2-BD59-A6C34878D82A}">
                    <a16:rowId xmlns:a16="http://schemas.microsoft.com/office/drawing/2014/main" val="10000"/>
                  </a:ext>
                </a:extLst>
              </a:tr>
              <a:tr h="123462">
                <a:tc gridSpan="12"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pPr algn="ctr" fontAlgn="ctr"/>
                      <a:endParaRPr lang="tr-TR" sz="700" b="1"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400" b="1" i="0" u="none" strike="noStrike">
                          <a:solidFill>
                            <a:srgbClr val="000000"/>
                          </a:solidFill>
                          <a:latin typeface="Calibri"/>
                        </a:rPr>
                        <a:t>Doküman No: F.06.79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extLst>
                  <a:ext uri="{0D108BD9-81ED-4DB2-BD59-A6C34878D82A}">
                    <a16:rowId xmlns:a16="http://schemas.microsoft.com/office/drawing/2014/main" val="10001"/>
                  </a:ext>
                </a:extLst>
              </a:tr>
              <a:tr h="123462">
                <a:tc gridSpan="12"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pPr algn="ctr" fontAlgn="ctr"/>
                      <a:endParaRPr lang="tr-TR" sz="700" b="1"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400" b="1" i="0" u="none" strike="noStrike">
                          <a:solidFill>
                            <a:srgbClr val="000000"/>
                          </a:solidFill>
                          <a:latin typeface="Calibri"/>
                        </a:rPr>
                        <a:t>Rev.N0:00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extLst>
                  <a:ext uri="{0D108BD9-81ED-4DB2-BD59-A6C34878D82A}">
                    <a16:rowId xmlns:a16="http://schemas.microsoft.com/office/drawing/2014/main" val="10002"/>
                  </a:ext>
                </a:extLst>
              </a:tr>
              <a:tr h="123462">
                <a:tc gridSpan="12"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pPr algn="ctr" fontAlgn="ctr"/>
                      <a:endParaRPr lang="tr-TR" sz="7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400" b="1" i="0" u="none" strike="noStrike">
                          <a:solidFill>
                            <a:srgbClr val="000000"/>
                          </a:solidFill>
                          <a:latin typeface="Calibri"/>
                        </a:rPr>
                        <a:t>Rev.Tarihi:-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extLst>
                  <a:ext uri="{0D108BD9-81ED-4DB2-BD59-A6C34878D82A}">
                    <a16:rowId xmlns:a16="http://schemas.microsoft.com/office/drawing/2014/main" val="10003"/>
                  </a:ext>
                </a:extLst>
              </a:tr>
              <a:tr h="139860">
                <a:tc rowSpan="2">
                  <a:txBody>
                    <a:bodyPr/>
                    <a:lstStyle/>
                    <a:p>
                      <a:pPr algn="ctr" fontAlgn="ctr"/>
                      <a:r>
                        <a:rPr lang="tr-TR" sz="500" b="1" i="0" u="none" strike="noStrike">
                          <a:solidFill>
                            <a:srgbClr val="000000"/>
                          </a:solidFill>
                          <a:latin typeface="Calibri"/>
                        </a:rPr>
                        <a:t>YIL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rowSpan="2">
                  <a:txBody>
                    <a:bodyPr/>
                    <a:lstStyle/>
                    <a:p>
                      <a:pPr algn="ctr" fontAlgn="ctr"/>
                      <a:r>
                        <a:rPr lang="tr-TR" sz="500" b="1" i="0" u="none" strike="noStrike">
                          <a:solidFill>
                            <a:srgbClr val="000000"/>
                          </a:solidFill>
                          <a:latin typeface="Calibri"/>
                        </a:rPr>
                        <a:t>PROJE KONUSU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rowSpan="2">
                  <a:txBody>
                    <a:bodyPr/>
                    <a:lstStyle/>
                    <a:p>
                      <a:pPr algn="ctr" fontAlgn="ctr"/>
                      <a:r>
                        <a:rPr lang="tr-TR" sz="500" b="1" i="0" u="none" strike="noStrike">
                          <a:solidFill>
                            <a:srgbClr val="000000"/>
                          </a:solidFill>
                          <a:latin typeface="Calibri"/>
                        </a:rPr>
                        <a:t>PROJE SUNULAN KURUM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tr-TR" sz="500" b="1" i="0" u="none" strike="noStrike">
                          <a:solidFill>
                            <a:srgbClr val="000000"/>
                          </a:solidFill>
                          <a:latin typeface="Calibri"/>
                        </a:rPr>
                        <a:t>PROJE DESTEK TİPİ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fontAlgn="ctr"/>
                      <a:r>
                        <a:rPr lang="tr-TR" sz="400" b="1" i="0" u="none" strike="noStrike">
                          <a:solidFill>
                            <a:srgbClr val="000000"/>
                          </a:solidFill>
                          <a:latin typeface="Calibri"/>
                        </a:rPr>
                        <a:t>PROJE ORTAĞI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tr-TR"/>
                    </a:p>
                  </a:txBody>
                  <a:tcPr/>
                </a:tc>
                <a:tc gridSpan="4">
                  <a:txBody>
                    <a:bodyPr/>
                    <a:lstStyle/>
                    <a:p>
                      <a:pPr algn="ctr" fontAlgn="ctr"/>
                      <a:r>
                        <a:rPr lang="tr-TR" sz="400" b="1" i="0" u="none" strike="noStrike">
                          <a:solidFill>
                            <a:srgbClr val="000000"/>
                          </a:solidFill>
                          <a:latin typeface="Calibri"/>
                        </a:rPr>
                        <a:t>DURUMU</a:t>
                      </a:r>
                      <a:br>
                        <a:rPr lang="tr-TR" sz="400" b="1" i="0" u="none" strike="noStrike">
                          <a:solidFill>
                            <a:srgbClr val="000000"/>
                          </a:solidFill>
                          <a:latin typeface="Calibri"/>
                        </a:rPr>
                      </a:br>
                      <a:endParaRPr lang="tr-TR" sz="400" b="1"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tr-TR"/>
                    </a:p>
                  </a:txBody>
                  <a:tcPr/>
                </a:tc>
                <a:tc hMerge="1">
                  <a:txBody>
                    <a:bodyPr/>
                    <a:lstStyle/>
                    <a:p>
                      <a:endParaRPr lang="tr-TR"/>
                    </a:p>
                  </a:txBody>
                  <a:tcPr/>
                </a:tc>
                <a:tc hMerge="1">
                  <a:txBody>
                    <a:bodyPr/>
                    <a:lstStyle/>
                    <a:p>
                      <a:endParaRPr lang="tr-TR"/>
                    </a:p>
                  </a:txBody>
                  <a:tcPr/>
                </a:tc>
                <a:tc rowSpan="2">
                  <a:txBody>
                    <a:bodyPr/>
                    <a:lstStyle/>
                    <a:p>
                      <a:pPr algn="ctr" fontAlgn="ctr"/>
                      <a:r>
                        <a:rPr lang="tr-TR" sz="500" b="1" i="0" u="none" strike="noStrike">
                          <a:solidFill>
                            <a:srgbClr val="000000"/>
                          </a:solidFill>
                          <a:latin typeface="Calibri"/>
                        </a:rPr>
                        <a:t>TOPLAM PROJE BÜTÇESİ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rowSpan="2">
                  <a:txBody>
                    <a:bodyPr/>
                    <a:lstStyle/>
                    <a:p>
                      <a:pPr algn="ctr" fontAlgn="ctr"/>
                      <a:r>
                        <a:rPr lang="tr-TR" sz="500" b="1" i="0" u="none" strike="noStrike">
                          <a:solidFill>
                            <a:srgbClr val="000000"/>
                          </a:solidFill>
                          <a:latin typeface="Calibri"/>
                        </a:rPr>
                        <a:t>HİBE ORANI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rowSpan="2">
                  <a:txBody>
                    <a:bodyPr/>
                    <a:lstStyle/>
                    <a:p>
                      <a:pPr algn="ctr" fontAlgn="ctr"/>
                      <a:r>
                        <a:rPr lang="tr-TR" sz="500" b="1" i="0" u="none" strike="noStrike">
                          <a:solidFill>
                            <a:srgbClr val="000000"/>
                          </a:solidFill>
                          <a:latin typeface="Calibri"/>
                        </a:rPr>
                        <a:t>TALEP EDİLEN HİBE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rowSpan="2">
                  <a:txBody>
                    <a:bodyPr/>
                    <a:lstStyle/>
                    <a:p>
                      <a:pPr algn="ctr" fontAlgn="ctr"/>
                      <a:r>
                        <a:rPr lang="tr-TR" sz="500" b="1" i="0" u="none" strike="noStrike">
                          <a:solidFill>
                            <a:srgbClr val="000000"/>
                          </a:solidFill>
                          <a:latin typeface="Calibri"/>
                        </a:rPr>
                        <a:t>YIL İÇİNDE SUNULAN TOPLAM PROJE SAYISI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0004"/>
                  </a:ext>
                </a:extLst>
              </a:tr>
              <a:tr h="192910">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fontAlgn="ctr"/>
                      <a:r>
                        <a:rPr lang="tr-TR" sz="500" b="1" i="0" u="none" strike="noStrike">
                          <a:solidFill>
                            <a:srgbClr val="000000"/>
                          </a:solidFill>
                          <a:latin typeface="Calibri"/>
                        </a:rPr>
                        <a:t>VAR (İSİMLERİ)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500" b="1" i="0" u="none" strike="noStrike">
                          <a:solidFill>
                            <a:srgbClr val="000000"/>
                          </a:solidFill>
                          <a:latin typeface="Calibri"/>
                        </a:rPr>
                        <a:t>YOK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tr-TR" sz="500" b="1" i="0" u="none" strike="noStrike">
                          <a:solidFill>
                            <a:srgbClr val="000000"/>
                          </a:solidFill>
                          <a:latin typeface="Calibri"/>
                        </a:rPr>
                        <a:t>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ctr"/>
                      <a:r>
                        <a:rPr lang="tr-TR" sz="500" b="1" i="0" u="none" strike="noStrike">
                          <a:solidFill>
                            <a:srgbClr val="000000"/>
                          </a:solidFill>
                          <a:latin typeface="Calibri"/>
                        </a:rPr>
                        <a:t>BAŞARI İLE UYGULANDI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tr-TR" sz="500" b="1" i="0" u="none" strike="noStrike">
                          <a:solidFill>
                            <a:srgbClr val="000000"/>
                          </a:solidFill>
                          <a:latin typeface="Calibri"/>
                        </a:rPr>
                        <a:t>BAŞVURU SONUÇLANMADI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500" b="1" i="0" u="none" strike="noStrike">
                          <a:solidFill>
                            <a:srgbClr val="000000"/>
                          </a:solidFill>
                          <a:latin typeface="Calibri"/>
                        </a:rPr>
                        <a:t>RED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5"/>
                  </a:ext>
                </a:extLst>
              </a:tr>
              <a:tr h="254642">
                <a:tc rowSpan="2">
                  <a:txBody>
                    <a:bodyPr/>
                    <a:lstStyle/>
                    <a:p>
                      <a:pPr algn="ctr" fontAlgn="ctr"/>
                      <a:r>
                        <a:rPr lang="tr-TR" sz="500" b="1" i="0" u="none" strike="noStrike">
                          <a:solidFill>
                            <a:srgbClr val="000000"/>
                          </a:solidFill>
                          <a:latin typeface="Calibri"/>
                        </a:rPr>
                        <a:t>2012</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Odaların Kapasite ve Hizmetlerinin Geliştirilmesi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AB-TÜRKİYE ODA FORUMU 2(ETCF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PROJE SAHİBİ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dirty="0">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tr-TR" sz="500" b="0" i="0" u="none" strike="noStrike">
                          <a:solidFill>
                            <a:srgbClr val="000000"/>
                          </a:solidFill>
                          <a:latin typeface="Calibri"/>
                        </a:rPr>
                        <a:t>180.000,00 €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153.000,00 €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500" b="0" i="0" u="none" strike="noStrike">
                          <a:solidFill>
                            <a:srgbClr val="000000"/>
                          </a:solidFill>
                          <a:latin typeface="Calibri"/>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0644">
                <a:tc vMerge="1">
                  <a:txBody>
                    <a:bodyPr/>
                    <a:lstStyle/>
                    <a:p>
                      <a:endParaRPr lang="tr-TR"/>
                    </a:p>
                  </a:txBody>
                  <a:tcPr/>
                </a:tc>
                <a:tc>
                  <a:txBody>
                    <a:bodyPr/>
                    <a:lstStyle/>
                    <a:p>
                      <a:pPr algn="l" fontAlgn="ctr"/>
                      <a:r>
                        <a:rPr lang="tr-TR" sz="500" b="0" i="0" u="none" strike="noStrike">
                          <a:solidFill>
                            <a:srgbClr val="000000"/>
                          </a:solidFill>
                          <a:latin typeface="Calibri"/>
                        </a:rPr>
                        <a:t>Aliağa Küçük Sanayi Sitesi Atık su Arıtma Tesisi Fizibilite Etüdü Hazırlatılması projesi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İZKA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PROJE SAHİBİ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dirty="0">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103.300,00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0,75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85.000,00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10007"/>
                  </a:ext>
                </a:extLst>
              </a:tr>
              <a:tr h="901855">
                <a:tc rowSpan="4">
                  <a:txBody>
                    <a:bodyPr/>
                    <a:lstStyle/>
                    <a:p>
                      <a:pPr algn="ctr" fontAlgn="ctr"/>
                      <a:r>
                        <a:rPr lang="tr-TR" sz="500" b="1" i="0" u="none" strike="noStrike">
                          <a:solidFill>
                            <a:srgbClr val="000000"/>
                          </a:solidFill>
                          <a:latin typeface="Calibri"/>
                        </a:rPr>
                        <a:t>2014</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Tedarik Zincirinde Personele Staj</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ULUSAL AJANS Erasmus+ Ana Eylem Planı 2 - Stratejik Ortaklıklar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PROJE SAHİBİ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EGE ÜNİVERSİTESİ ALİAĞA MYO</a:t>
                      </a:r>
                      <a:br>
                        <a:rPr lang="tr-TR" sz="500" b="0" i="0" u="none" strike="noStrike">
                          <a:solidFill>
                            <a:srgbClr val="000000"/>
                          </a:solidFill>
                          <a:latin typeface="Calibri"/>
                        </a:rPr>
                      </a:br>
                      <a:r>
                        <a:rPr lang="tr-TR" sz="500" b="0" i="0" u="none" strike="noStrike">
                          <a:solidFill>
                            <a:srgbClr val="000000"/>
                          </a:solidFill>
                          <a:latin typeface="Calibri"/>
                        </a:rPr>
                        <a:t> * BELÇİKA VOKA ANTWERPEN –WAASLAND TSO </a:t>
                      </a:r>
                      <a:br>
                        <a:rPr lang="tr-TR" sz="500" b="0" i="0" u="none" strike="noStrike">
                          <a:solidFill>
                            <a:srgbClr val="000000"/>
                          </a:solidFill>
                          <a:latin typeface="Calibri"/>
                        </a:rPr>
                      </a:br>
                      <a:r>
                        <a:rPr lang="tr-TR" sz="500" b="0" i="0" u="none" strike="noStrike">
                          <a:solidFill>
                            <a:srgbClr val="000000"/>
                          </a:solidFill>
                          <a:latin typeface="Calibri"/>
                        </a:rPr>
                        <a:t>* YUNANİSTAN EBEX-ANTHİ TSO, </a:t>
                      </a:r>
                      <a:br>
                        <a:rPr lang="tr-TR" sz="500" b="0" i="0" u="none" strike="noStrike">
                          <a:solidFill>
                            <a:srgbClr val="000000"/>
                          </a:solidFill>
                          <a:latin typeface="Calibri"/>
                        </a:rPr>
                      </a:br>
                      <a:r>
                        <a:rPr lang="tr-TR" sz="500" b="0" i="0" u="none" strike="noStrike">
                          <a:solidFill>
                            <a:srgbClr val="000000"/>
                          </a:solidFill>
                          <a:latin typeface="Calibri"/>
                        </a:rPr>
                        <a:t>* HOLLANDA TÜRK TİCARET ODASI </a:t>
                      </a:r>
                      <a:br>
                        <a:rPr lang="tr-TR" sz="500" b="0" i="0" u="none" strike="noStrike">
                          <a:solidFill>
                            <a:srgbClr val="000000"/>
                          </a:solidFill>
                          <a:latin typeface="Calibri"/>
                        </a:rPr>
                      </a:br>
                      <a:endParaRPr lang="tr-TR" sz="500" b="0" i="0" u="none" strike="noStrike">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dirty="0">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tr-TR" sz="500" b="0" i="0" u="none" strike="noStrike">
                          <a:solidFill>
                            <a:srgbClr val="000000"/>
                          </a:solidFill>
                          <a:latin typeface="Calibri"/>
                        </a:rPr>
                        <a:t>29.785,00 €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284.585,00 €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tr-TR" sz="500" b="0" i="0" u="none" strike="noStrike">
                          <a:solidFill>
                            <a:srgbClr val="000000"/>
                          </a:solidFill>
                          <a:latin typeface="Calibri"/>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8088">
                <a:tc vMerge="1">
                  <a:txBody>
                    <a:bodyPr/>
                    <a:lstStyle/>
                    <a:p>
                      <a:endParaRPr lang="tr-TR"/>
                    </a:p>
                  </a:txBody>
                  <a:tcPr/>
                </a:tc>
                <a:tc>
                  <a:txBody>
                    <a:bodyPr/>
                    <a:lstStyle/>
                    <a:p>
                      <a:pPr algn="l" fontAlgn="ctr"/>
                      <a:r>
                        <a:rPr lang="tr-TR" sz="500" b="0" i="0" u="none" strike="noStrike">
                          <a:solidFill>
                            <a:srgbClr val="000000"/>
                          </a:solidFill>
                          <a:latin typeface="Calibri"/>
                        </a:rPr>
                        <a:t>Ticaret Üssü "Aliağa"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KOSGEB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PROJE SAHİBİ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dirty="0">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tr-TR" sz="500" b="0" i="0" u="none" strike="noStrike">
                          <a:solidFill>
                            <a:srgbClr val="000000"/>
                          </a:solidFill>
                          <a:latin typeface="Calibri"/>
                        </a:rPr>
                        <a:t>175.938,00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83.144,00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10009"/>
                  </a:ext>
                </a:extLst>
              </a:tr>
              <a:tr h="188088">
                <a:tc vMerge="1">
                  <a:txBody>
                    <a:bodyPr/>
                    <a:lstStyle/>
                    <a:p>
                      <a:endParaRPr lang="tr-TR"/>
                    </a:p>
                  </a:txBody>
                  <a:tcPr/>
                </a:tc>
                <a:tc>
                  <a:txBody>
                    <a:bodyPr/>
                    <a:lstStyle/>
                    <a:p>
                      <a:pPr algn="l" fontAlgn="ctr"/>
                      <a:r>
                        <a:rPr lang="tr-TR" sz="500" b="0" i="0" u="none" strike="noStrike">
                          <a:solidFill>
                            <a:srgbClr val="000000"/>
                          </a:solidFill>
                          <a:latin typeface="Calibri"/>
                        </a:rPr>
                        <a:t>Kağıtsız Oda, Kesintisiz Hizmet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İZKA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PROJE SAHİBİ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dirty="0">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b"/>
                      <a:endParaRPr lang="tr-TR" sz="500" b="0" i="0" u="none" strike="noStrike">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162.900,00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40.725,00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10010"/>
                  </a:ext>
                </a:extLst>
              </a:tr>
              <a:tr h="694477">
                <a:tc vMerge="1">
                  <a:txBody>
                    <a:bodyPr/>
                    <a:lstStyle/>
                    <a:p>
                      <a:endParaRPr lang="tr-TR"/>
                    </a:p>
                  </a:txBody>
                  <a:tcPr/>
                </a:tc>
                <a:tc>
                  <a:txBody>
                    <a:bodyPr/>
                    <a:lstStyle/>
                    <a:p>
                      <a:pPr algn="l" fontAlgn="b"/>
                      <a:r>
                        <a:rPr lang="tr-TR" sz="500" b="0" i="0" u="none" strike="noStrike">
                          <a:solidFill>
                            <a:srgbClr val="000000"/>
                          </a:solidFill>
                          <a:latin typeface="Calibri"/>
                        </a:rPr>
                        <a:t>Mesleki Eğitimler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A.B. </a:t>
                      </a:r>
                      <a:br>
                        <a:rPr lang="tr-TR" sz="500" b="0" i="0" u="none" strike="noStrike">
                          <a:solidFill>
                            <a:srgbClr val="000000"/>
                          </a:solidFill>
                          <a:latin typeface="Calibri"/>
                        </a:rPr>
                      </a:br>
                      <a:r>
                        <a:rPr lang="tr-TR" sz="500" b="0" i="0" u="none" strike="noStrike">
                          <a:solidFill>
                            <a:srgbClr val="000000"/>
                          </a:solidFill>
                          <a:latin typeface="Calibri"/>
                        </a:rPr>
                        <a:t>Merkezi Finans ve İhale Birimi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PROJE SAHİBİ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Aliağa Organize Sanayi Bölgesi(Proje ortağı)</a:t>
                      </a:r>
                      <a:br>
                        <a:rPr lang="tr-TR" sz="500" b="0" i="0" u="none" strike="noStrike">
                          <a:solidFill>
                            <a:srgbClr val="000000"/>
                          </a:solidFill>
                          <a:latin typeface="Calibri"/>
                        </a:rPr>
                      </a:br>
                      <a:r>
                        <a:rPr lang="tr-TR" sz="500" b="0" i="0" u="none" strike="noStrike">
                          <a:solidFill>
                            <a:srgbClr val="000000"/>
                          </a:solidFill>
                          <a:latin typeface="Calibri"/>
                        </a:rPr>
                        <a:t>Halk Eğitim Merkezi(İştirakçi)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tr-TR" sz="5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500" b="0" i="0" u="none" strike="noStrike">
                          <a:solidFill>
                            <a:srgbClr val="000000"/>
                          </a:solidFill>
                          <a:latin typeface="Calibri"/>
                        </a:rPr>
                        <a:t>196.629,00 €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500" b="0" i="0" u="none" strike="noStrike">
                          <a:solidFill>
                            <a:srgbClr val="000000"/>
                          </a:solidFill>
                          <a:latin typeface="Calibri"/>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500" b="0" i="0" u="none" strike="noStrike">
                          <a:solidFill>
                            <a:srgbClr val="000000"/>
                          </a:solidFill>
                          <a:latin typeface="Calibri"/>
                        </a:rPr>
                        <a:t>175.000,00 €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10011"/>
                  </a:ext>
                </a:extLst>
              </a:tr>
              <a:tr h="231492">
                <a:tc>
                  <a:txBody>
                    <a:bodyPr/>
                    <a:lstStyle/>
                    <a:p>
                      <a:pPr algn="ctr" fontAlgn="ctr"/>
                      <a:r>
                        <a:rPr lang="tr-TR" sz="500" b="1" i="0" u="none" strike="noStrike">
                          <a:solidFill>
                            <a:srgbClr val="000000"/>
                          </a:solidFill>
                          <a:latin typeface="Calibri"/>
                        </a:rPr>
                        <a:t>2015</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Kağıtsız Oda, Kesintisiz Hizmet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İZKA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PROJE SAHİBİ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dirty="0">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b"/>
                      <a:r>
                        <a:rPr lang="tr-TR" sz="5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162.900,00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40.725,00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45961">
                <a:tc rowSpan="3">
                  <a:txBody>
                    <a:bodyPr/>
                    <a:lstStyle/>
                    <a:p>
                      <a:pPr algn="ctr" fontAlgn="ctr"/>
                      <a:r>
                        <a:rPr lang="tr-TR" sz="500" b="1" i="0" u="none" strike="noStrike">
                          <a:solidFill>
                            <a:srgbClr val="000000"/>
                          </a:solidFill>
                          <a:latin typeface="Calibri"/>
                        </a:rPr>
                        <a:t>2016</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Kağıtsız Oda, Kesintisiz Hizmet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İZKA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PROJE SAHİBİ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dirty="0">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162.900,00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500" b="0" i="0" u="none" strike="noStrike">
                          <a:solidFill>
                            <a:srgbClr val="000000"/>
                          </a:solidFill>
                          <a:latin typeface="Calibri"/>
                        </a:rPr>
                        <a:t>40.725,00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tr-TR" sz="500" b="0" i="0" u="none" strike="noStrike" dirty="0">
                          <a:solidFill>
                            <a:srgbClr val="000000"/>
                          </a:solidFill>
                          <a:latin typeface="Calibri"/>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9365">
                <a:tc vMerge="1">
                  <a:txBody>
                    <a:bodyPr/>
                    <a:lstStyle/>
                    <a:p>
                      <a:endParaRPr lang="tr-TR"/>
                    </a:p>
                  </a:txBody>
                  <a:tcPr/>
                </a:tc>
                <a:tc>
                  <a:txBody>
                    <a:bodyPr/>
                    <a:lstStyle/>
                    <a:p>
                      <a:pPr algn="l" fontAlgn="ctr"/>
                      <a:r>
                        <a:rPr lang="tr-TR" sz="500" b="0" i="0" u="none" strike="noStrike">
                          <a:solidFill>
                            <a:srgbClr val="000000"/>
                          </a:solidFill>
                          <a:latin typeface="Calibri"/>
                        </a:rPr>
                        <a:t>Teknolojik Beyinler,Akıllı Eller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İZKA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İŞTİRAKÇİ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HEYDAR ALİYEV MESLEK LİSESİ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5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500" b="0" i="0" u="none" strike="noStrike">
                          <a:solidFill>
                            <a:srgbClr val="000000"/>
                          </a:solidFill>
                          <a:latin typeface="Calibri"/>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10014"/>
                  </a:ext>
                </a:extLst>
              </a:tr>
              <a:tr h="289365">
                <a:tc vMerge="1">
                  <a:txBody>
                    <a:bodyPr/>
                    <a:lstStyle/>
                    <a:p>
                      <a:endParaRPr lang="tr-TR"/>
                    </a:p>
                  </a:txBody>
                  <a:tcPr/>
                </a:tc>
                <a:tc>
                  <a:txBody>
                    <a:bodyPr/>
                    <a:lstStyle/>
                    <a:p>
                      <a:pPr algn="l" fontAlgn="ctr"/>
                      <a:r>
                        <a:rPr lang="tr-TR" sz="500" b="0" i="0" u="none" strike="noStrike" dirty="0">
                          <a:solidFill>
                            <a:srgbClr val="000000"/>
                          </a:solidFill>
                          <a:latin typeface="Calibri"/>
                        </a:rPr>
                        <a:t>GEDİZ TTO KAPASİTE ARTIRILMASI VE UYGULANMASI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TÜBİTAK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İŞTİRAKÇİ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GEDİZ ÜNİVERSİTESİ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5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latin typeface="Calibri"/>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500" b="0" i="0" u="none" strike="noStrike">
                          <a:solidFill>
                            <a:srgbClr val="000000"/>
                          </a:solidFill>
                          <a:latin typeface="Calibri"/>
                        </a:rPr>
                        <a:t>X</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tr-TR" sz="500" b="0" i="0" u="none" strike="noStrike">
                          <a:solidFill>
                            <a:srgbClr val="000000"/>
                          </a:solidFill>
                          <a:latin typeface="Calibri"/>
                        </a:rPr>
                        <a:t>700.000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500" b="0" i="0" u="none" strike="noStrike">
                          <a:solidFill>
                            <a:srgbClr val="000000"/>
                          </a:solidFill>
                          <a:latin typeface="Calibri"/>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500" b="0" i="0" u="none" strike="noStrike" dirty="0">
                          <a:solidFill>
                            <a:srgbClr val="000000"/>
                          </a:solidFill>
                          <a:latin typeface="Calibri"/>
                        </a:rPr>
                        <a:t>525.000 TL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10015"/>
                  </a:ext>
                </a:extLst>
              </a:tr>
            </a:tbl>
          </a:graphicData>
        </a:graphic>
      </p:graphicFrame>
      <p:pic>
        <p:nvPicPr>
          <p:cNvPr id="5" name="1 Resim" descr="alto-logo_2.GIF"/>
          <p:cNvPicPr>
            <a:picLocks noChangeAspect="1"/>
          </p:cNvPicPr>
          <p:nvPr/>
        </p:nvPicPr>
        <p:blipFill>
          <a:blip r:embed="rId2" cstate="print"/>
          <a:stretch>
            <a:fillRect/>
          </a:stretch>
        </p:blipFill>
        <p:spPr>
          <a:xfrm>
            <a:off x="219075" y="76200"/>
            <a:ext cx="731044" cy="693278"/>
          </a:xfrm>
          <a:prstGeom prst="rect">
            <a:avLst/>
          </a:prstGeom>
        </p:spPr>
      </p:pic>
    </p:spTree>
    <p:extLst>
      <p:ext uri="{BB962C8B-B14F-4D97-AF65-F5344CB8AC3E}">
        <p14:creationId xmlns:p14="http://schemas.microsoft.com/office/powerpoint/2010/main" val="92494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Akış">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20489</TotalTime>
  <Words>4034</Words>
  <Application>Microsoft Office PowerPoint</Application>
  <PresentationFormat>Ekran Gösterisi (4:3)</PresentationFormat>
  <Paragraphs>942</Paragraphs>
  <Slides>139</Slides>
  <Notes>1</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139</vt:i4>
      </vt:variant>
    </vt:vector>
  </HeadingPairs>
  <TitlesOfParts>
    <vt:vector size="154" baseType="lpstr">
      <vt:lpstr>Antique Olive</vt:lpstr>
      <vt:lpstr>Arial</vt:lpstr>
      <vt:lpstr>Arial Black</vt:lpstr>
      <vt:lpstr>Arial Narrow</vt:lpstr>
      <vt:lpstr>Calibri</vt:lpstr>
      <vt:lpstr>Calibri Light</vt:lpstr>
      <vt:lpstr>Constantia</vt:lpstr>
      <vt:lpstr>Ebrima</vt:lpstr>
      <vt:lpstr>Tahoma</vt:lpstr>
      <vt:lpstr>Times New Roman</vt:lpstr>
      <vt:lpstr>Verdana</vt:lpstr>
      <vt:lpstr>Wingdings</vt:lpstr>
      <vt:lpstr>Wingdings 2</vt:lpstr>
      <vt:lpstr>Wingdings 3</vt:lpstr>
      <vt:lpstr>Akış</vt:lpstr>
      <vt:lpstr>2016 YILI  FAALİYET RAPORU</vt:lpstr>
      <vt:lpstr>BÜTÇE VE MUHASEBE</vt:lpstr>
      <vt:lpstr> ODA GİDER FASILLARI </vt:lpstr>
      <vt:lpstr>ODA GELİR FASILLARI</vt:lpstr>
      <vt:lpstr> </vt:lpstr>
      <vt:lpstr> </vt:lpstr>
      <vt:lpstr> </vt:lpstr>
      <vt:lpstr> </vt:lpstr>
      <vt:lpstr>TİCARET SİCİL İŞLEMLERİ</vt:lpstr>
      <vt:lpstr> 2016 YILI HİZMET TİPLERİ VE RAKAMLARI ANONİM ŞİRKET</vt:lpstr>
      <vt:lpstr> 2016 YILI HİZMET TİPLERİ VE RAKAMLARI LİMİTED ŞİRKET</vt:lpstr>
      <vt:lpstr> 2016 YILI HİZMET TİPLERİ VE RAKAMLARI GERÇEK KİŞİ TİCARİ İŞLETME</vt:lpstr>
      <vt:lpstr>              2016 YILI HİZMET TİPLERİ VE RAKAMLARI KOOPERATİF</vt:lpstr>
      <vt:lpstr>2012-2013-2014-2015 -2016 YILLARI KARŞILAŞTIRMA</vt:lpstr>
      <vt:lpstr>ODA SİCİL İŞLEMLERİ</vt:lpstr>
      <vt:lpstr>2016 YILI HİZMET TİPLERİ VE RAKAMLARI</vt:lpstr>
      <vt:lpstr>PowerPoint Sunusu</vt:lpstr>
      <vt:lpstr>PowerPoint Sunusu</vt:lpstr>
      <vt:lpstr>KAPASİTE RAPORLARI</vt:lpstr>
      <vt:lpstr>KAPASİTE RAPORLARI</vt:lpstr>
      <vt:lpstr>EKSPERTİZ RAPORLARI</vt:lpstr>
      <vt:lpstr>PowerPoint Sunusu</vt:lpstr>
      <vt:lpstr>PowerPoint Sunusu</vt:lpstr>
      <vt:lpstr>DİĞER YAPILAN FAALİYETLER </vt:lpstr>
      <vt:lpstr>PowerPoint Sunusu</vt:lpstr>
      <vt:lpstr>KOSGEB Faaliyetleri</vt:lpstr>
      <vt:lpstr>PowerPoint Sunusu</vt:lpstr>
      <vt:lpstr>EĞİTİM YARDIMI</vt:lpstr>
      <vt:lpstr>Diğer Yardımlar</vt:lpstr>
      <vt:lpstr>Gıda Yardımı</vt:lpstr>
      <vt:lpstr>Kıyafet-Ayakkabı Yardımı</vt:lpstr>
      <vt:lpstr>YÖNETİM VE ODA MEVZUATI</vt:lpstr>
      <vt:lpstr>İNŞAAT MESLEK KOMİTEMİZ ODAMIZDA SEKTÖR TOPLANTISI GERÇEKLEŞTİRDİ 16.02.2016</vt:lpstr>
      <vt:lpstr>Disiplin Kurulumuz ile Toplantı Gerçekleştirdik 16.03.2016</vt:lpstr>
      <vt:lpstr>MALİ YÖNETİM</vt:lpstr>
      <vt:lpstr>İNSAN KAYNAKLARI YÖNETİMİ</vt:lpstr>
      <vt:lpstr>ÖDEMİŞ TİCARET ODASI İLE KIYASLAMA TOPLANTISI GERÇEKLEŞTİRDİK 17.02.2016</vt:lpstr>
      <vt:lpstr>HABERLEŞME  VE  YAYINLAR</vt:lpstr>
      <vt:lpstr>PowerPoint Sunusu</vt:lpstr>
      <vt:lpstr>PowerPoint Sunusu</vt:lpstr>
      <vt:lpstr>  BASIN YANSIMALARI GENEL GRAFİKLERİ</vt:lpstr>
      <vt:lpstr>PowerPoint Sunusu</vt:lpstr>
      <vt:lpstr>PowerPoint Sunusu</vt:lpstr>
      <vt:lpstr>PowerPoint Sunusu</vt:lpstr>
      <vt:lpstr>ÜYE İLİŞKİLERİ</vt:lpstr>
      <vt:lpstr>ŞAKRAN’DA ZEYTİNYAĞI İŞLETMESİNİ ZİYARET ETTİK 09.01.2016</vt:lpstr>
      <vt:lpstr>ANNELER GÜNÜ SEBEBİYLE MECLİS VE DİSİPLİN KURULU ÜYELERİMİZ İLE BİRLİKTE AİLELERİYLE KAHVALTIDA BULUŞTUK 09.05.2016  </vt:lpstr>
      <vt:lpstr>KUBBEALTI DÖNERCİSİ’NİN AÇILIŞINI GERÇEKLEŞTİRDİK 14.07.2016</vt:lpstr>
      <vt:lpstr>ODAMIZIN DÜZENLEMİŞ OLDUĞU UYGULAMALI GİRİŞİMCİLİK EĞİTİMİNE KATILAN GÜNGÖR OCAK’IN GİRİŞİMCİ DESTEK PROGRAMINDAN FAYDALANMAK ÜZERE AÇTIĞI OCAK-ET LOKANTASI’NIN AÇILIŞINI GERÇEKLEŞTİRDİK 27.10.2016</vt:lpstr>
      <vt:lpstr>MESLEKİ YETERLİLİK BELGESİ BİLGİLENDİRME ZİYARETLERİ KAPSAMINDA ÜYELERİMİZE BİLGİLENDİRMEDE BULUNDUK 14.11.2016 </vt:lpstr>
      <vt:lpstr>KALİTE</vt:lpstr>
      <vt:lpstr>Ege Bölgesi Oda/Borsaları ile Birlikte  İç Tetkik Eğitimine Ev Sahipliği Yaptık 01.10.2014</vt:lpstr>
      <vt:lpstr>MECLİS VE DİSİPLİN KURULU ÜYELERİ İLE BİRLİKTE ‘TAKIM ÇALIŞMASI’ EĞİTİMİ DÜZENLEDİK 21.05.2016</vt:lpstr>
      <vt:lpstr>İLETİŞİM AĞI</vt:lpstr>
      <vt:lpstr>KUZEY EGE’NİN İNCİLERİ TURİZM TOPLANTISINA KATILDIK 06.02.2016</vt:lpstr>
      <vt:lpstr>ALMAN TÜRK TİCARET ODASI BREMEN EYALETİ EKONOMİ SENATÖRÜNÜN TANIŞMA TOPLANTISINA KATILDIK 18.02.2016</vt:lpstr>
      <vt:lpstr>ÜÇÜNCÜSÜNÜ DÜZENLEDİĞİMİZ LİMAN YÖNETİMİ VE LOJİSTİK ZİRVESİ’NİN DEĞERLENDİRME TOPLANTISINI YAPTIK 20.02.2016</vt:lpstr>
      <vt:lpstr>ALİAĞA VERGİ DAİRESİ MÜDÜRÜ İRFAN TURHAN ve VERGİ DAİRESİ ÇALIŞANLARI ‘VERGİ HAFTASI’ KAPSAMINDA ODAMIZI ZİYARET ETTİ 19.02.2016</vt:lpstr>
      <vt:lpstr>HABAŞ HAMDİ BAŞARAN MESLEKİ ve TEKNİK EĞİTİM MERKEZİ’Nİ ZİYARET ETTİK 04.04.2016</vt:lpstr>
      <vt:lpstr>DÖRDÜNCÜSÜNÜ DÜZENLEYECEĞİMİZ LİMAN YÖNETİMİ VE LOJİSTİK ZİRVESİ’NİN DEĞERLENDİRME TOPLANTISINI YAPTIK 19.04.2016</vt:lpstr>
      <vt:lpstr>EBSO YÖNETİM KURULU BAŞKANI ENDER YORGANCILAR ODAMIZI ZİYARET ETTİ 18.07.2016</vt:lpstr>
      <vt:lpstr>KARDEŞ ŞEHRİMİZ BOSNA HERSEK’İN KAKANJ KENTİ’NİN YETKİLİLERİNİN İLÇEMİZİ ZİYARETİ ANISINA KENDİLERİYLE YEMEK ORGANİZASYONU GERÇEKLEŞTİRDİK 11.07.2016</vt:lpstr>
      <vt:lpstr> İZMİR ÇOCUK VE GENÇLİK KAPALI CEZA İNFAZ KURUMUNU ZİYARET EDEREK SUÇA SÜRÜKLENEN ÇOCUKLARLA SEMİNER YAPTIK 10.08.2016</vt:lpstr>
      <vt:lpstr>İZMİR ÇOCUK VE GENÇLİK KAPALI CEZA İNFAZ KURUMU YETKİLİLERİ  ODAMIZI ZİYARET ETTİ 10.11.2016</vt:lpstr>
      <vt:lpstr>YÖNETİM KURULU OLARAK İLÇE EMNİYET MÜDÜRLÜĞÜNE TAZİYE ZİYARETİNDE BULUNDUK 23.12.2016</vt:lpstr>
      <vt:lpstr>ALİAĞA İLÇE MİLLİ EĞİTİM MÜDÜRLÜĞÜ ODAMIZI ZİYARET ETTİ 27.12.2016</vt:lpstr>
      <vt:lpstr>PERTOL İŞ SENDİKASI VE ATATÜRKÇÜ DÜŞÜNCE DERNEĞİ ODAMIZI ZİYARET ETTİ 27.12.2016</vt:lpstr>
      <vt:lpstr>POLİTİKA VE TEMSİL</vt:lpstr>
      <vt:lpstr>ÜÇÜNCÜSÜNÜ DÜZENLEDİĞİMİZ LİMAN YÖNETİMİ VE LOJİSTİK ZİRVESİ’NİN DEĞERLENDİRME TOPLANTISINI YAPTIK 11.01.2016</vt:lpstr>
      <vt:lpstr>ULAŞTIRMA BAKANLIĞININ DÜZENLEDİĞİ ‘ALİAĞA BÖLGESİ LİMANLAR ve SUYOLLARI EMNİYET DEĞERLENDİRMESİ’ TOPLANTISINA KATILDIK 22.01.2016</vt:lpstr>
      <vt:lpstr>TİRE’DE DÜZENLENEN YÖNETİM KURULLARI ORTAK TOPLANTISINA KATILDIK 24.01.2016</vt:lpstr>
      <vt:lpstr>ULAŞTIRMA, DENİZCİLİK VE HABERLEŞME BAKANLIĞI ‘NIN "ÇANDARLI VE NEMRUT KOYU LİMANLARI ULAŞIM MODLARINA OTOYOL VE DEMİRYOLU BAĞLANTILARINININ GERÇEKLEŞTİRİLMESİ" TOPLANTISINA KATILDIK 16.02.2016</vt:lpstr>
      <vt:lpstr>EGE BÖLGE SANAYİ ODASI’NIN YILIN YATIRIM VE ÜRETİM ALANINDA BAŞARILI OLAN SANAYİCİLERİNİ ‘2014 YILI BAŞARILI SANAYİ KURULUŞLARI TÖRENİ’ İLE ÖDÜLLENDİRDİĞİ TOPLANTIYA KATILDIK 06.03.2016</vt:lpstr>
      <vt:lpstr>ODAMIZI DAHA ÖNCEDEN ZİYARET EDEN SOMA TİCARET VE SANAYİ ODASI’NA YÖNETİM KURULU OLARAK İADE-İ ZİYARETTE BULUNDUK 16.03.2016</vt:lpstr>
      <vt:lpstr>İZMİR'DE KENT YÖNETİCİLERİNİ VE TURİZMCİLERİ TEK ÇATI ALTINDA TOPLAYAN İZMİR TURİZM TANITMA VAKFI'NIN (İZTAV) GENEL KURULUNA KATILDIK 25.04.2016</vt:lpstr>
      <vt:lpstr>TÜRKİYE ODALAR VE BORSALAR BİRLİĞİ’NİN (TOBB) 72’NCİ GENEL KURULU’NA KATILDIK 11.05.2016</vt:lpstr>
      <vt:lpstr>2. BAKIRÇAY EKONOMİ ZİRVESİNE KATILDIK 15.05.2016</vt:lpstr>
      <vt:lpstr>DARBE GİRİŞİMİNE KARŞI TEPKİMİZİ DİLE GETİRMEK AMACIYLA 365 ODA VE BORSA EŞ ZAMANLI OLARAK ORTAK BİLDİRİYİ KAMUOYUNA İLETTİK 20.08.2016</vt:lpstr>
      <vt:lpstr>DSP İZMİR İL YÖNETİMİ ODAMIZI ZİYARET ETTİ 20.05.2016</vt:lpstr>
      <vt:lpstr>SELÇUK’DA DÜZENLENEN İZMİR ODA ve BORSALARININ ORTAK YÖNETİM KURULU TOPLANTISINA KATILDIK 14.07.2016</vt:lpstr>
      <vt:lpstr> EBSO’DA DÜZENLENEN MESLEKİ YETERLİLİK BELGESİ ZORUNLULUĞU KAPSAMINDA İLÇELERDEKİ ODA VE BORSALARI BİLGİLENDİRME TOPLANTISINA KATILDIK 20.07.2016</vt:lpstr>
      <vt:lpstr>CUMHURBAŞKANIMIZ SAYIN RECEP TAYYİP ERDOĞAN VE BAŞBAKANIMIZ SAYIN BİNALİ YILDIRIM İLE TOBB BÜNYESİNDEKİ ODA VE BORSA BAŞKANLARININ BULUŞTUĞU İSTİŞARE TOPLANTISINA KATILDIK 04.08.2016</vt:lpstr>
      <vt:lpstr>CUMHURBAŞKANIMIZ SAYIN RECEP TAYYİP ERDOĞAN VE BAŞBAKANIMIZ SAYIN BİNALİ YILDIRIM İLE TOBB BÜNYESİNDEKİ ODA VE BORSA BAŞKANLARININ BULUŞTUĞU İSTİŞARE TOPLANTISINA KATILDIK 04.08.2016</vt:lpstr>
      <vt:lpstr>İLÇEMİZDE DÜZENLENEN DEMOKRASİ VE ŞEHİTLER MİTİNGİNE KATILDIK 05.08.2016</vt:lpstr>
      <vt:lpstr>BÖLGE SORUNLARININ BAŞBAKAN’A AKTARILDIĞI 9. TİCARET VE SANAYİ ŞURASI’NA KATILDIK 06.08.2016 </vt:lpstr>
      <vt:lpstr>D – 8 TİCARET VE SANAYİ ODALARI İZMİR TOPLANTISINA KATILDIK 20.08.2016</vt:lpstr>
      <vt:lpstr>BERGAMA’DA DÜZENLENEN İZMİR ODA ve BORSALARININ ORTAK YÖNETİM KURULU TOPLANTISINA KATILDIK 15.11.2016</vt:lpstr>
      <vt:lpstr>BAŞTA KAPASİTE RAPORU OLMAK ÜZERE İLÇE ODALARI OLARAK SORUNLARIMIZI TBMM’DE AK PARTİ İZMİR MİLLETVEKİLLERİ İLE GÖRÜŞTÜK 28.11.2016</vt:lpstr>
      <vt:lpstr>BAŞTA KAPASİTE RAPORU OLMAK ÜZERE İLÇE ODALARI OLARAK SORUNLARIMIZI TOBB BAŞKANI RİFAT HİSARCIKLIOĞLU İLE GÖRÜŞTÜK 28.11.2016</vt:lpstr>
      <vt:lpstr>TOBB EGE BÖLGESİ İSTİŞARE TOPLANTISINA KATILDIK 20.12.2016 </vt:lpstr>
      <vt:lpstr>ETKİ LİMANI YÜZER LNG TERMİNALİ AÇILIŞ TÖRENİNE KATILIM GÖSTERDİK 21.12.2016</vt:lpstr>
      <vt:lpstr>BİLGİ, DANIŞMANLIK VE DESTEK</vt:lpstr>
      <vt:lpstr>SGK İLE DİJİTAL ARŞİV SİSTEMİ VERİ TABANI KULLANIMI PROTOKOLÜ İMZALADIK 04.01.2016</vt:lpstr>
      <vt:lpstr>KAĞITSIZ ODA KESİNTİSİZ HİZMET PROJESİ KAPANIŞ TOPLANTISINI DÜZENLEDİK</vt:lpstr>
      <vt:lpstr>ALİAĞA ORGANİZE SANAYİ BÖLGESİ’NDE KURULAN S.S NEMRUT KÜÇÜKK SANAYİ SİTESİ KOOPERATİFİ’NİN TANITIM TOPLANTISINI GERÇEKLEŞTİRDİK 21.07.2016 </vt:lpstr>
      <vt:lpstr>MNG KARGO İLE İNDİRİMLİ KARGO ANLAŞMASI YAPTIK 17.08.2016</vt:lpstr>
      <vt:lpstr>FİNANSBANK İLE PERSONEL MAAŞ PROTOKOLÜ VE ODA ADINA YAPILACAK BÜTÜN ÖDEMELERİN MASRAFSIZ YAPILMASI ÜZERİNE PROTOKOL İMZALADIK 18.08.2016</vt:lpstr>
      <vt:lpstr>PowerPoint Sunusu</vt:lpstr>
      <vt:lpstr>Proje Performans Tablosu</vt:lpstr>
      <vt:lpstr>ODA OLARAK BÖLGEDE FAALİYET GÖSTEREN FİRMALARIN PERSONEL İHTİYAÇLARINI GİDERMEK, İŞ ARAYAN KİŞİLERİN İSE UYGUN İŞLERE YERLEŞTİRİLMELERİNE ARACILIK İÇİN OLUŞTURDUĞU KARİYER PORTALINI FAALİYETE GEÇİRDİK 20.03.2016</vt:lpstr>
      <vt:lpstr>         Mesleğimi Seçiyorum Projesi Kapsamında İzmir Ekonomi Üniversitesi Ziyareti</vt:lpstr>
      <vt:lpstr>    Mesleğimi Seçiyorum Projesi Kapsamında Güzel Sanatlar Lisesi Ziyareti</vt:lpstr>
      <vt:lpstr>Mesleğimi Seçiyorum Projesi Kapsamında Velilere Seminer </vt:lpstr>
      <vt:lpstr>İnsan Kaynakları Portalı</vt:lpstr>
      <vt:lpstr>İŞ GELİŞTİRME VE EĞİTİM</vt:lpstr>
      <vt:lpstr>MESLEKİ YETERLİLİK KURUMU (MYK) İŞBİRLİĞİYLE ‘MESLEKİ YETERLİLİK BELGESİ ZORUNLULUĞU’ İLE İLGİLİ BİLGİLENDİRME TOPLANTISI DÜZENLEDİK 08.02.2016</vt:lpstr>
      <vt:lpstr>İNŞAAT SEKTÖRÜNDE FAALİYET GÖSTEREN ÜYELERİMİZLE, 25 MAYIS 2016’DAN İTİBAREN, ÇALIŞANLARININ SAHİP OLMASI ZORUNLU OLAN BELGELER VE BUNLARIN TEMİNİ İLE İLGİLİ BİLGİLENDİRME TOPLANTISI GERÇEKLEŞTİRDİK 16.03.2016</vt:lpstr>
      <vt:lpstr>TOBB’DA DÜZENLENEN MESLEKLİ YETERLİLİK ve BELGELENDİRME MERKEZİ’NİN (MEYBEM) BİLGİLENDİRME TOPLANTISINA KATILDIK 17.04.2016</vt:lpstr>
      <vt:lpstr>KOSGEB KOBİ GEL DESTEK PROGRAMI BİLGİLENDİRME TOPLANTISINI GERÇEKLEŞTİRDİK 13.04.2016</vt:lpstr>
      <vt:lpstr>TOBB’DA DÜZENLENEN MESLEKİ EĞİTİM KURULU TOPLANTISINA KATILDIK 10.05.2016</vt:lpstr>
      <vt:lpstr>KOSGEB VE İŞKUR İŞBİRLİĞİ İLE DÜZENLEDİĞİMİZ GİRİŞİMCİLİK EĞİTİMİNİN BİRİNCİSİNİ TAMAMLADIK 24.05.2016</vt:lpstr>
      <vt:lpstr>KOSGEB VE İŞKUR İŞBİRLİĞİ İLE DÜZENLEDİĞİMİZ GİRİŞİMCİLİK EĞİTİMİNİN ÜÇÜNCÜSÜNÜ TAMAMLADIK 29.07.2016</vt:lpstr>
      <vt:lpstr>TOBB’UN İŞTİRAKİ OLAN MESLEKİ YETERLİLİK VE BELGELENDİRME MERKEZİ (MEYBEM) İLE AHŞAP KALIPÇILARIN MESLEKİ YETERLİLİK SINAVLARINI GERÇEKLEŞTİRDİK 05.07.2016</vt:lpstr>
      <vt:lpstr>BELGETÜRK FİRMASI İLE KAYNAK OPERATÖRLERİ VE ÇELİK KAYNAKÇILARIN MESLEKİ YETERLİLİK SINAVLARINI GERÇEKLEŞTİRDİK 12.07.2016</vt:lpstr>
      <vt:lpstr>MESLEKİ YETERLİLİK SINAVI’NDA BAŞARILI OLAN İNŞAAT İŞÇİLERİNE BELGELERİNİ VERDİK 07.08.2016</vt:lpstr>
      <vt:lpstr>MEYBEM A.Ş. ile firma ziyaretleri;</vt:lpstr>
      <vt:lpstr>    Düzenlenen Mesleki Yeterlilik Sınavları</vt:lpstr>
      <vt:lpstr>PowerPoint Sunusu</vt:lpstr>
      <vt:lpstr>ALİAĞA SOSYAL GÜVENLİK MERKEZİ İLE BİRLİKTE ‘SGK ALACAKLARININ YENİDEN YAPILANDIRILMASI’ KONUSUNDA BİLGİLENDİRME SEMİNERİ DÜZENLEDİK 26.08.2016</vt:lpstr>
      <vt:lpstr>VERGİ DAİRESİ MÜDÜRLÜĞÜ İLE BİRLİKTE “6736 SAYILI BAZI ALACAKLARIN YENİDEN YAPILANDIRILMASI KANUNUNA” İLİŞKİN BİLGİLENDİRME TOPLANTISINI GERÇEKLEŞTİRDİK 08.10.2016</vt:lpstr>
      <vt:lpstr>IMPR (ULUSLARARASI ORTADOĞU BARIŞ ARAŞTIRMALARI MERKEZİ) İLE BİRLİKTE İŞ HUKUKU VE YABANCILARIN ÇALIŞMA ŞARTLARI SEMİNERİNİ GERÇEKLEŞTİRDİK 14.08.2016</vt:lpstr>
      <vt:lpstr>ETKİLİ CV HAZIRLAMA VE MÜLAKAT TEKNİKLERİ EĞİTİMİ DÜZENLEDİK 25.08.2016</vt:lpstr>
      <vt:lpstr>‘PAZARLAMA YÖNETİMİ VE FİNANSAL BİLGİLER’ SEMİNERİ DÜZENLEDİK 26.10.2016</vt:lpstr>
      <vt:lpstr>PowerPoint Sunusu</vt:lpstr>
      <vt:lpstr>DIŞ TİCARET EĞİTİMİ DÜZENLEDİK 08.11.2016</vt:lpstr>
      <vt:lpstr>ALİAĞA TİCARET LİSESİ 10. SINIF ÖĞRENCİLERİ ODAMIZI ZİYARET ETTİ. ODAMIZDAKİ HİZMET BİRİMLERİ VE YAPILAN İŞLER HAKKINDA BİLGİ ALDILAR 16.11.2016</vt:lpstr>
      <vt:lpstr>ZİRAAT BANKASI VE DENİZBANK ALİAĞA YÖNETİCİLERİ NEFES KREDİSİ İLE İLGİLİ ODAMIZI ZİYARET ETTİ 20.12.2016</vt:lpstr>
      <vt:lpstr>ULUSLARARASI TİCARET</vt:lpstr>
      <vt:lpstr>T.C. EKONOMİ BAKANLIĞI KOORDİNASYONUNDA; DEİK TARAFINDAN EGE İHRACATÇI BİRLİKLERİ İŞBİRLİĞİYLE DÜZENLENEN ‘TÜRKİYE-YUNANİSTAN İŞ FORUMU’NA KATILDIK. FORUM’DA ÜYELERİMİZ YUNAN YATIRIMCILARLA İKİLİ İŞ GÖRÜŞMELERİ YAPTI 10.03.2016</vt:lpstr>
      <vt:lpstr>ÜYELERİMİZİ İSTANBUL’DA DÜZENLENEN “WİN EURASİA ENDÜSTRİYEL OTOMASYON FUARI”NA GÖTÜRDÜK. FUARA KATILAN ÜYELERİMİZ GELİŞEN TEKNOLOJİYİ YAKINDAN GÖRME İMKANI BULDULAR 17.03.2016</vt:lpstr>
      <vt:lpstr>PowerPoint Sunusu</vt:lpstr>
      <vt:lpstr>BOSNA HERSEK ZİYARETİMİZ KAPSAMINDA 19. MOSTAR EKONOMİ FUARINA KATILDIK 13.04.2016</vt:lpstr>
      <vt:lpstr>İZKA YATIRIM DESTEK OFİSİ ve İZMİR’DE FAALİYET GÖSTEREN ÜLKE OFİSLERİ YETKİLİLERİNE ALİAĞA’YI ve ALİAĞA EKONOMİSİNİ ANLATTIK 19.04.2016</vt:lpstr>
      <vt:lpstr>İLÇEMİZİN BİR DİĞER KARDEŞ ŞEHRİ OLAN MAKEDONYA’NIN RADOVİŞ HEYETİNİ ODAMIZDA AĞIRLADIK, KENDİLERİNE ALİAĞA SANAYİSİNİ YERİNDE GÖSTEREREK BİLGİLENDİRDİK 22.04.2016</vt:lpstr>
      <vt:lpstr>ÇİN İŞ ADAMLARI DERNEK BAŞKANI SONG ZIBIN, ALİAĞA’DA DÜŞÜNDÜKLERİ YATIRIM İÇİN ODAMIZA BİLGİ ALMAYA GELDİ 28.04.2016</vt:lpstr>
      <vt:lpstr>EGE BÖLGESİ VE İRAN İŞBİRLİĞİ DERNEĞİ BAŞKANI HOSSEİN ARIAN ODAMIZI ZİYARET ETTİ 27.05.2016</vt:lpstr>
      <vt:lpstr>     10.Logitrans Lojistik ve Transport Fuarı</vt:lpstr>
      <vt:lpstr>       10.Logitrans Lojistik ve Transport Fuarı görselleri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NİSAN AYI  OLAĞAN  MECLİS TOPLANTISI</dc:title>
  <dc:creator>Canan Yuksel</dc:creator>
  <cp:lastModifiedBy>ronaldinho424</cp:lastModifiedBy>
  <cp:revision>284</cp:revision>
  <dcterms:created xsi:type="dcterms:W3CDTF">2014-04-29T12:43:49Z</dcterms:created>
  <dcterms:modified xsi:type="dcterms:W3CDTF">2017-08-31T06:13:04Z</dcterms:modified>
</cp:coreProperties>
</file>